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7"/>
  </p:notesMasterIdLst>
  <p:sldIdLst>
    <p:sldId id="256" r:id="rId2"/>
    <p:sldId id="281" r:id="rId3"/>
    <p:sldId id="257" r:id="rId4"/>
    <p:sldId id="280" r:id="rId5"/>
    <p:sldId id="261" r:id="rId6"/>
    <p:sldId id="266" r:id="rId7"/>
    <p:sldId id="279" r:id="rId8"/>
    <p:sldId id="259" r:id="rId9"/>
    <p:sldId id="278" r:id="rId10"/>
    <p:sldId id="274" r:id="rId11"/>
    <p:sldId id="258" r:id="rId12"/>
    <p:sldId id="273" r:id="rId13"/>
    <p:sldId id="272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1"/>
    <p:restoredTop sz="93445"/>
  </p:normalViewPr>
  <p:slideViewPr>
    <p:cSldViewPr snapToGrid="0" snapToObjects="1">
      <p:cViewPr varScale="1">
        <p:scale>
          <a:sx n="128" d="100"/>
          <a:sy n="128" d="100"/>
        </p:scale>
        <p:origin x="168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By Market Segment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BaaT / BD-WAN / VPN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71</c:v>
                </c:pt>
                <c:pt idx="2">
                  <c:v>118</c:v>
                </c:pt>
                <c:pt idx="3">
                  <c:v>167</c:v>
                </c:pt>
                <c:pt idx="4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E-464E-8EB1-06A457EBEA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Label Managed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1.1000000000000001</c:v>
                </c:pt>
                <c:pt idx="2">
                  <c:v>1.4</c:v>
                </c:pt>
                <c:pt idx="3">
                  <c:v>10.3</c:v>
                </c:pt>
                <c:pt idx="4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E-464E-8EB1-06A457EBEA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OpenCT Marketplace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FE-464E-8EB1-06A457EBEA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Consulting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2.7</c:v>
                </c:pt>
                <c:pt idx="1">
                  <c:v>4.4000000000000004</c:v>
                </c:pt>
                <c:pt idx="2">
                  <c:v>7.5</c:v>
                </c:pt>
                <c:pt idx="3">
                  <c:v>13.5</c:v>
                </c:pt>
                <c:pt idx="4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FE-464E-8EB1-06A457EBEA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Disruptive Apps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FE-464E-8EB1-06A457EBE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2164224"/>
        <c:axId val="1822097936"/>
      </c:barChart>
      <c:catAx>
        <c:axId val="182216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097936"/>
        <c:crosses val="autoZero"/>
        <c:auto val="1"/>
        <c:lblAlgn val="ctr"/>
        <c:lblOffset val="100"/>
        <c:noMultiLvlLbl val="0"/>
      </c:catAx>
      <c:valAx>
        <c:axId val="182209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16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EE7CC-F9E0-4D55-8745-399059ADCA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851797-8A32-452F-A982-3C0177CED871}">
      <dgm:prSet/>
      <dgm:spPr/>
      <dgm:t>
        <a:bodyPr/>
        <a:lstStyle/>
        <a:p>
          <a:r>
            <a:rPr lang="en-US"/>
            <a:t>Blockchain based distributed ledger will replace security and efficiency holes in TCP/IP </a:t>
          </a:r>
        </a:p>
      </dgm:t>
    </dgm:pt>
    <dgm:pt modelId="{A88ABEDB-D55A-44FA-86F0-93C338828814}" type="parTrans" cxnId="{2BF18FF1-250D-4571-95AD-7B88C1F484E5}">
      <dgm:prSet/>
      <dgm:spPr/>
      <dgm:t>
        <a:bodyPr/>
        <a:lstStyle/>
        <a:p>
          <a:endParaRPr lang="en-US"/>
        </a:p>
      </dgm:t>
    </dgm:pt>
    <dgm:pt modelId="{2C2DA127-EB82-4D7C-88B7-984CD189533C}" type="sibTrans" cxnId="{2BF18FF1-250D-4571-95AD-7B88C1F484E5}">
      <dgm:prSet/>
      <dgm:spPr/>
      <dgm:t>
        <a:bodyPr/>
        <a:lstStyle/>
        <a:p>
          <a:endParaRPr lang="en-US"/>
        </a:p>
      </dgm:t>
    </dgm:pt>
    <dgm:pt modelId="{20242726-39D3-42F3-948C-1605360CC62B}">
      <dgm:prSet/>
      <dgm:spPr/>
      <dgm:t>
        <a:bodyPr/>
        <a:lstStyle/>
        <a:p>
          <a:r>
            <a:rPr lang="en-US"/>
            <a:t>The Public Internet can be used for Secure Critical Applications</a:t>
          </a:r>
        </a:p>
      </dgm:t>
    </dgm:pt>
    <dgm:pt modelId="{0F9EC246-F1E8-4FA1-8D53-FFB258E45841}" type="parTrans" cxnId="{6A1CF62C-9AD5-4EB4-98C9-97C8E9266A2D}">
      <dgm:prSet/>
      <dgm:spPr/>
      <dgm:t>
        <a:bodyPr/>
        <a:lstStyle/>
        <a:p>
          <a:endParaRPr lang="en-US"/>
        </a:p>
      </dgm:t>
    </dgm:pt>
    <dgm:pt modelId="{FBCF3353-4B94-4DA2-B802-AD5258ABCF75}" type="sibTrans" cxnId="{6A1CF62C-9AD5-4EB4-98C9-97C8E9266A2D}">
      <dgm:prSet/>
      <dgm:spPr/>
      <dgm:t>
        <a:bodyPr/>
        <a:lstStyle/>
        <a:p>
          <a:endParaRPr lang="en-US"/>
        </a:p>
      </dgm:t>
    </dgm:pt>
    <dgm:pt modelId="{9175D9F6-81B7-4C41-AE4D-760AB9AEAC93}">
      <dgm:prSet/>
      <dgm:spPr/>
      <dgm:t>
        <a:bodyPr/>
        <a:lstStyle/>
        <a:p>
          <a:r>
            <a:rPr lang="en-US"/>
            <a:t>Private Circuits will be provisioned securely, efficiently and priced based on actual usage.</a:t>
          </a:r>
        </a:p>
      </dgm:t>
    </dgm:pt>
    <dgm:pt modelId="{A42F08C5-C7A3-4896-BCCF-4BFB795212B1}" type="parTrans" cxnId="{4CFA3FCF-6114-40F1-987E-18AAA8762A78}">
      <dgm:prSet/>
      <dgm:spPr/>
      <dgm:t>
        <a:bodyPr/>
        <a:lstStyle/>
        <a:p>
          <a:endParaRPr lang="en-US"/>
        </a:p>
      </dgm:t>
    </dgm:pt>
    <dgm:pt modelId="{4EFEFB7E-7D1D-4CF0-8CBE-4E8DAF529D48}" type="sibTrans" cxnId="{4CFA3FCF-6114-40F1-987E-18AAA8762A78}">
      <dgm:prSet/>
      <dgm:spPr/>
      <dgm:t>
        <a:bodyPr/>
        <a:lstStyle/>
        <a:p>
          <a:endParaRPr lang="en-US"/>
        </a:p>
      </dgm:t>
    </dgm:pt>
    <dgm:pt modelId="{5739BD63-08FC-48DF-894D-67560732B8BE}">
      <dgm:prSet/>
      <dgm:spPr/>
      <dgm:t>
        <a:bodyPr/>
        <a:lstStyle/>
        <a:p>
          <a:r>
            <a:rPr lang="en-US"/>
            <a:t>VPNs leveraging Distributed Ledger will offer greater security and anonymity.</a:t>
          </a:r>
        </a:p>
      </dgm:t>
    </dgm:pt>
    <dgm:pt modelId="{8E5417F3-12F7-494D-9B09-381B3280E758}" type="parTrans" cxnId="{69B8423A-A5B8-4A1B-BE26-C0A18509FD9E}">
      <dgm:prSet/>
      <dgm:spPr/>
      <dgm:t>
        <a:bodyPr/>
        <a:lstStyle/>
        <a:p>
          <a:endParaRPr lang="en-US"/>
        </a:p>
      </dgm:t>
    </dgm:pt>
    <dgm:pt modelId="{8703C9AC-419D-4C36-8CCC-18409EF19FDE}" type="sibTrans" cxnId="{69B8423A-A5B8-4A1B-BE26-C0A18509FD9E}">
      <dgm:prSet/>
      <dgm:spPr/>
      <dgm:t>
        <a:bodyPr/>
        <a:lstStyle/>
        <a:p>
          <a:endParaRPr lang="en-US"/>
        </a:p>
      </dgm:t>
    </dgm:pt>
    <dgm:pt modelId="{BFE7FFE2-BD46-C040-BF67-0F409264B9FF}" type="pres">
      <dgm:prSet presAssocID="{F61EE7CC-F9E0-4D55-8745-399059ADCA34}" presName="linear" presStyleCnt="0">
        <dgm:presLayoutVars>
          <dgm:animLvl val="lvl"/>
          <dgm:resizeHandles val="exact"/>
        </dgm:presLayoutVars>
      </dgm:prSet>
      <dgm:spPr/>
    </dgm:pt>
    <dgm:pt modelId="{948660AB-0D2A-764A-9EA6-EF41DB51427F}" type="pres">
      <dgm:prSet presAssocID="{06851797-8A32-452F-A982-3C0177CED8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4E5301F-5B38-794E-A5D0-2575E324EC6C}" type="pres">
      <dgm:prSet presAssocID="{2C2DA127-EB82-4D7C-88B7-984CD189533C}" presName="spacer" presStyleCnt="0"/>
      <dgm:spPr/>
    </dgm:pt>
    <dgm:pt modelId="{31C2B16A-6E1A-C34F-AB4B-1C07E0131163}" type="pres">
      <dgm:prSet presAssocID="{20242726-39D3-42F3-948C-1605360CC6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E5507F5-60AA-0841-AF47-F6D8AAF8F72B}" type="pres">
      <dgm:prSet presAssocID="{FBCF3353-4B94-4DA2-B802-AD5258ABCF75}" presName="spacer" presStyleCnt="0"/>
      <dgm:spPr/>
    </dgm:pt>
    <dgm:pt modelId="{2C7300D7-3D06-8E49-8146-F1B3E83CB702}" type="pres">
      <dgm:prSet presAssocID="{9175D9F6-81B7-4C41-AE4D-760AB9AEAC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0E591FF-2908-B040-9187-09AB5732E6AF}" type="pres">
      <dgm:prSet presAssocID="{4EFEFB7E-7D1D-4CF0-8CBE-4E8DAF529D48}" presName="spacer" presStyleCnt="0"/>
      <dgm:spPr/>
    </dgm:pt>
    <dgm:pt modelId="{77DF89C0-FC34-4C42-A728-32E1D7621020}" type="pres">
      <dgm:prSet presAssocID="{5739BD63-08FC-48DF-894D-67560732B8B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7A3D20F-6EF4-194D-A610-C14C0BB96DDC}" type="presOf" srcId="{20242726-39D3-42F3-948C-1605360CC62B}" destId="{31C2B16A-6E1A-C34F-AB4B-1C07E0131163}" srcOrd="0" destOrd="0" presId="urn:microsoft.com/office/officeart/2005/8/layout/vList2"/>
    <dgm:cxn modelId="{B1D88225-C7A7-024F-8162-9E0EA7E9D12B}" type="presOf" srcId="{06851797-8A32-452F-A982-3C0177CED871}" destId="{948660AB-0D2A-764A-9EA6-EF41DB51427F}" srcOrd="0" destOrd="0" presId="urn:microsoft.com/office/officeart/2005/8/layout/vList2"/>
    <dgm:cxn modelId="{6A1CF62C-9AD5-4EB4-98C9-97C8E9266A2D}" srcId="{F61EE7CC-F9E0-4D55-8745-399059ADCA34}" destId="{20242726-39D3-42F3-948C-1605360CC62B}" srcOrd="1" destOrd="0" parTransId="{0F9EC246-F1E8-4FA1-8D53-FFB258E45841}" sibTransId="{FBCF3353-4B94-4DA2-B802-AD5258ABCF75}"/>
    <dgm:cxn modelId="{7B08DA30-68E5-8D41-B7FB-6BD2AAF4B1E2}" type="presOf" srcId="{5739BD63-08FC-48DF-894D-67560732B8BE}" destId="{77DF89C0-FC34-4C42-A728-32E1D7621020}" srcOrd="0" destOrd="0" presId="urn:microsoft.com/office/officeart/2005/8/layout/vList2"/>
    <dgm:cxn modelId="{69B8423A-A5B8-4A1B-BE26-C0A18509FD9E}" srcId="{F61EE7CC-F9E0-4D55-8745-399059ADCA34}" destId="{5739BD63-08FC-48DF-894D-67560732B8BE}" srcOrd="3" destOrd="0" parTransId="{8E5417F3-12F7-494D-9B09-381B3280E758}" sibTransId="{8703C9AC-419D-4C36-8CCC-18409EF19FDE}"/>
    <dgm:cxn modelId="{FBC63E63-6FB9-774A-BB33-A1EFC40903B4}" type="presOf" srcId="{9175D9F6-81B7-4C41-AE4D-760AB9AEAC93}" destId="{2C7300D7-3D06-8E49-8146-F1B3E83CB702}" srcOrd="0" destOrd="0" presId="urn:microsoft.com/office/officeart/2005/8/layout/vList2"/>
    <dgm:cxn modelId="{1D3BDB91-CEF1-424A-AE73-0121A64B99AF}" type="presOf" srcId="{F61EE7CC-F9E0-4D55-8745-399059ADCA34}" destId="{BFE7FFE2-BD46-C040-BF67-0F409264B9FF}" srcOrd="0" destOrd="0" presId="urn:microsoft.com/office/officeart/2005/8/layout/vList2"/>
    <dgm:cxn modelId="{4CFA3FCF-6114-40F1-987E-18AAA8762A78}" srcId="{F61EE7CC-F9E0-4D55-8745-399059ADCA34}" destId="{9175D9F6-81B7-4C41-AE4D-760AB9AEAC93}" srcOrd="2" destOrd="0" parTransId="{A42F08C5-C7A3-4896-BCCF-4BFB795212B1}" sibTransId="{4EFEFB7E-7D1D-4CF0-8CBE-4E8DAF529D48}"/>
    <dgm:cxn modelId="{2BF18FF1-250D-4571-95AD-7B88C1F484E5}" srcId="{F61EE7CC-F9E0-4D55-8745-399059ADCA34}" destId="{06851797-8A32-452F-A982-3C0177CED871}" srcOrd="0" destOrd="0" parTransId="{A88ABEDB-D55A-44FA-86F0-93C338828814}" sibTransId="{2C2DA127-EB82-4D7C-88B7-984CD189533C}"/>
    <dgm:cxn modelId="{A13DDA0F-C43F-8C46-BA5C-A3EE3DEC3C16}" type="presParOf" srcId="{BFE7FFE2-BD46-C040-BF67-0F409264B9FF}" destId="{948660AB-0D2A-764A-9EA6-EF41DB51427F}" srcOrd="0" destOrd="0" presId="urn:microsoft.com/office/officeart/2005/8/layout/vList2"/>
    <dgm:cxn modelId="{4E831E9C-9639-2749-9DC2-654E529508D4}" type="presParOf" srcId="{BFE7FFE2-BD46-C040-BF67-0F409264B9FF}" destId="{D4E5301F-5B38-794E-A5D0-2575E324EC6C}" srcOrd="1" destOrd="0" presId="urn:microsoft.com/office/officeart/2005/8/layout/vList2"/>
    <dgm:cxn modelId="{6306D4DE-6309-6042-955F-15E30FD91C5E}" type="presParOf" srcId="{BFE7FFE2-BD46-C040-BF67-0F409264B9FF}" destId="{31C2B16A-6E1A-C34F-AB4B-1C07E0131163}" srcOrd="2" destOrd="0" presId="urn:microsoft.com/office/officeart/2005/8/layout/vList2"/>
    <dgm:cxn modelId="{78535D50-D15D-2C44-AD2C-6513BC33555E}" type="presParOf" srcId="{BFE7FFE2-BD46-C040-BF67-0F409264B9FF}" destId="{4E5507F5-60AA-0841-AF47-F6D8AAF8F72B}" srcOrd="3" destOrd="0" presId="urn:microsoft.com/office/officeart/2005/8/layout/vList2"/>
    <dgm:cxn modelId="{E8EFA353-1EDF-8745-B6CB-512BB4FC71CF}" type="presParOf" srcId="{BFE7FFE2-BD46-C040-BF67-0F409264B9FF}" destId="{2C7300D7-3D06-8E49-8146-F1B3E83CB702}" srcOrd="4" destOrd="0" presId="urn:microsoft.com/office/officeart/2005/8/layout/vList2"/>
    <dgm:cxn modelId="{86D9B7BA-5DD9-324D-B265-2D69648276A3}" type="presParOf" srcId="{BFE7FFE2-BD46-C040-BF67-0F409264B9FF}" destId="{20E591FF-2908-B040-9187-09AB5732E6AF}" srcOrd="5" destOrd="0" presId="urn:microsoft.com/office/officeart/2005/8/layout/vList2"/>
    <dgm:cxn modelId="{999CB3EF-83CF-D744-BC7A-61B12CD272F0}" type="presParOf" srcId="{BFE7FFE2-BD46-C040-BF67-0F409264B9FF}" destId="{77DF89C0-FC34-4C42-A728-32E1D76210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446FEF-551E-4EA2-A443-23DD5019B82E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460FF8-E7A3-42D7-8C60-ED5921FC95D8}">
      <dgm:prSet custT="1"/>
      <dgm:spPr/>
      <dgm:t>
        <a:bodyPr/>
        <a:lstStyle/>
        <a:p>
          <a:r>
            <a:rPr lang="en-US" sz="3200"/>
            <a:t>2013</a:t>
          </a:r>
        </a:p>
      </dgm:t>
    </dgm:pt>
    <dgm:pt modelId="{15915254-31A2-4E76-8400-884857AD7049}" type="parTrans" cxnId="{B5BC2A46-1C97-47D9-9AC6-93FBC006165E}">
      <dgm:prSet/>
      <dgm:spPr/>
      <dgm:t>
        <a:bodyPr/>
        <a:lstStyle/>
        <a:p>
          <a:endParaRPr lang="en-US" sz="2800"/>
        </a:p>
      </dgm:t>
    </dgm:pt>
    <dgm:pt modelId="{D6C40D84-7C06-4D7E-94FE-B7AD6E867494}" type="sibTrans" cxnId="{B5BC2A46-1C97-47D9-9AC6-93FBC006165E}">
      <dgm:prSet/>
      <dgm:spPr/>
      <dgm:t>
        <a:bodyPr/>
        <a:lstStyle/>
        <a:p>
          <a:endParaRPr lang="en-US" sz="2800"/>
        </a:p>
      </dgm:t>
    </dgm:pt>
    <dgm:pt modelId="{A272F891-4B2C-4BE9-8971-010258B5BC1E}">
      <dgm:prSet custT="1"/>
      <dgm:spPr/>
      <dgm:t>
        <a:bodyPr/>
        <a:lstStyle/>
        <a:p>
          <a:r>
            <a:rPr lang="en-US" sz="2400"/>
            <a:t>BD-WAN POC with one of the largest global investment firms</a:t>
          </a:r>
        </a:p>
      </dgm:t>
    </dgm:pt>
    <dgm:pt modelId="{FC0C449A-029F-46BA-8A78-F6140A3CA96F}" type="parTrans" cxnId="{FFF97BD9-E5E5-49BF-9FB7-BA055DD376FA}">
      <dgm:prSet/>
      <dgm:spPr/>
      <dgm:t>
        <a:bodyPr/>
        <a:lstStyle/>
        <a:p>
          <a:endParaRPr lang="en-US" sz="2800"/>
        </a:p>
      </dgm:t>
    </dgm:pt>
    <dgm:pt modelId="{5D69D260-D08D-4781-8A6C-298819A38F98}" type="sibTrans" cxnId="{FFF97BD9-E5E5-49BF-9FB7-BA055DD376FA}">
      <dgm:prSet/>
      <dgm:spPr/>
      <dgm:t>
        <a:bodyPr/>
        <a:lstStyle/>
        <a:p>
          <a:endParaRPr lang="en-US" sz="2800"/>
        </a:p>
      </dgm:t>
    </dgm:pt>
    <dgm:pt modelId="{159B1890-483D-4203-A913-FFF176A75538}">
      <dgm:prSet custT="1"/>
      <dgm:spPr/>
      <dgm:t>
        <a:bodyPr/>
        <a:lstStyle/>
        <a:p>
          <a:r>
            <a:rPr lang="en-US" sz="3200"/>
            <a:t>2019</a:t>
          </a:r>
        </a:p>
      </dgm:t>
    </dgm:pt>
    <dgm:pt modelId="{01A28291-540A-464F-B090-4FC37E752946}" type="parTrans" cxnId="{3BE66AE8-2CCB-40B0-81C0-4D4A447324CA}">
      <dgm:prSet/>
      <dgm:spPr/>
      <dgm:t>
        <a:bodyPr/>
        <a:lstStyle/>
        <a:p>
          <a:endParaRPr lang="en-US" sz="2800"/>
        </a:p>
      </dgm:t>
    </dgm:pt>
    <dgm:pt modelId="{E143005F-B79D-41A2-8754-23E7E0993D0C}" type="sibTrans" cxnId="{3BE66AE8-2CCB-40B0-81C0-4D4A447324CA}">
      <dgm:prSet/>
      <dgm:spPr/>
      <dgm:t>
        <a:bodyPr/>
        <a:lstStyle/>
        <a:p>
          <a:endParaRPr lang="en-US" sz="2800"/>
        </a:p>
      </dgm:t>
    </dgm:pt>
    <dgm:pt modelId="{0C2E0EC7-5919-4EA9-AB08-DE5D2F5F968F}">
      <dgm:prSet custT="1"/>
      <dgm:spPr/>
      <dgm:t>
        <a:bodyPr/>
        <a:lstStyle/>
        <a:p>
          <a:r>
            <a:rPr lang="en-US" sz="2400"/>
            <a:t>BaaT POC with NITEC</a:t>
          </a:r>
        </a:p>
      </dgm:t>
    </dgm:pt>
    <dgm:pt modelId="{7342F0F5-52F9-45F5-9466-3045BF393365}" type="parTrans" cxnId="{EDD42C80-CC74-4A19-8DAC-ED3D77255648}">
      <dgm:prSet/>
      <dgm:spPr/>
      <dgm:t>
        <a:bodyPr/>
        <a:lstStyle/>
        <a:p>
          <a:endParaRPr lang="en-US" sz="2800"/>
        </a:p>
      </dgm:t>
    </dgm:pt>
    <dgm:pt modelId="{C2B4DDAE-7E08-47F4-8B19-2B36F77F94B9}" type="sibTrans" cxnId="{EDD42C80-CC74-4A19-8DAC-ED3D77255648}">
      <dgm:prSet/>
      <dgm:spPr/>
      <dgm:t>
        <a:bodyPr/>
        <a:lstStyle/>
        <a:p>
          <a:endParaRPr lang="en-US" sz="2800"/>
        </a:p>
      </dgm:t>
    </dgm:pt>
    <dgm:pt modelId="{D34FAC92-D4C7-4EB3-B7CD-D435C227C649}">
      <dgm:prSet custT="1"/>
      <dgm:spPr/>
      <dgm:t>
        <a:bodyPr/>
        <a:lstStyle/>
        <a:p>
          <a:r>
            <a:rPr lang="en-US" sz="3200"/>
            <a:t>2020</a:t>
          </a:r>
        </a:p>
      </dgm:t>
    </dgm:pt>
    <dgm:pt modelId="{E379CC67-F9D6-456F-AF44-44442AE13DD6}" type="parTrans" cxnId="{4D16AE94-952B-4909-9DBC-D68656150914}">
      <dgm:prSet/>
      <dgm:spPr/>
      <dgm:t>
        <a:bodyPr/>
        <a:lstStyle/>
        <a:p>
          <a:endParaRPr lang="en-US" sz="2800"/>
        </a:p>
      </dgm:t>
    </dgm:pt>
    <dgm:pt modelId="{1A2047A9-2D77-4433-94AA-EA027DC4EC5F}" type="sibTrans" cxnId="{4D16AE94-952B-4909-9DBC-D68656150914}">
      <dgm:prSet/>
      <dgm:spPr/>
      <dgm:t>
        <a:bodyPr/>
        <a:lstStyle/>
        <a:p>
          <a:endParaRPr lang="en-US" sz="2800"/>
        </a:p>
      </dgm:t>
    </dgm:pt>
    <dgm:pt modelId="{28FB68BE-4059-48F7-98A3-6A512C9721DD}">
      <dgm:prSet custT="1"/>
      <dgm:spPr/>
      <dgm:t>
        <a:bodyPr/>
        <a:lstStyle/>
        <a:p>
          <a:r>
            <a:rPr lang="en-US" sz="2400"/>
            <a:t>Expected rollout of BaaT solution in Central Asia</a:t>
          </a:r>
        </a:p>
      </dgm:t>
    </dgm:pt>
    <dgm:pt modelId="{D9CF6B60-0DD4-4A4B-B717-1E9C4F034FB5}" type="parTrans" cxnId="{5B7FADB1-0398-4503-97DC-255916F2C147}">
      <dgm:prSet/>
      <dgm:spPr/>
      <dgm:t>
        <a:bodyPr/>
        <a:lstStyle/>
        <a:p>
          <a:endParaRPr lang="en-US" sz="2800"/>
        </a:p>
      </dgm:t>
    </dgm:pt>
    <dgm:pt modelId="{7ED61810-16CB-42F1-B796-E78799C7BFCF}" type="sibTrans" cxnId="{5B7FADB1-0398-4503-97DC-255916F2C147}">
      <dgm:prSet/>
      <dgm:spPr/>
      <dgm:t>
        <a:bodyPr/>
        <a:lstStyle/>
        <a:p>
          <a:endParaRPr lang="en-US" sz="2800"/>
        </a:p>
      </dgm:t>
    </dgm:pt>
    <dgm:pt modelId="{C443D13B-EB6E-C246-B36B-BAFD0004D6FB}" type="pres">
      <dgm:prSet presAssocID="{AA446FEF-551E-4EA2-A443-23DD5019B82E}" presName="Name0" presStyleCnt="0">
        <dgm:presLayoutVars>
          <dgm:animLvl val="lvl"/>
          <dgm:resizeHandles val="exact"/>
        </dgm:presLayoutVars>
      </dgm:prSet>
      <dgm:spPr/>
    </dgm:pt>
    <dgm:pt modelId="{316E9665-21CE-5741-A016-309C57298ADD}" type="pres">
      <dgm:prSet presAssocID="{D4460FF8-E7A3-42D7-8C60-ED5921FC95D8}" presName="composite" presStyleCnt="0"/>
      <dgm:spPr/>
    </dgm:pt>
    <dgm:pt modelId="{4D4B8673-74B2-E841-A862-53F0FD43E02B}" type="pres">
      <dgm:prSet presAssocID="{D4460FF8-E7A3-42D7-8C60-ED5921FC95D8}" presName="L" presStyleLbl="solidFgAcc1" presStyleIdx="0" presStyleCnt="3">
        <dgm:presLayoutVars>
          <dgm:chMax val="0"/>
          <dgm:chPref val="0"/>
        </dgm:presLayoutVars>
      </dgm:prSet>
      <dgm:spPr/>
    </dgm:pt>
    <dgm:pt modelId="{8B4C8608-D54A-8D40-AC5E-E5F2E0E24FFE}" type="pres">
      <dgm:prSet presAssocID="{D4460FF8-E7A3-42D7-8C60-ED5921FC95D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DFDC1A4-E58C-5F4A-ADE8-4CCC5510EBF1}" type="pres">
      <dgm:prSet presAssocID="{D4460FF8-E7A3-42D7-8C60-ED5921FC95D8}" presName="des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90294C0-5722-0B46-ACDB-3517F6A2D65F}" type="pres">
      <dgm:prSet presAssocID="{D4460FF8-E7A3-42D7-8C60-ED5921FC95D8}" presName="EmptyPlaceHolder" presStyleCnt="0"/>
      <dgm:spPr/>
    </dgm:pt>
    <dgm:pt modelId="{4198467C-88CD-2745-B9C8-04902DBC099A}" type="pres">
      <dgm:prSet presAssocID="{D6C40D84-7C06-4D7E-94FE-B7AD6E867494}" presName="space" presStyleCnt="0"/>
      <dgm:spPr/>
    </dgm:pt>
    <dgm:pt modelId="{C9DD25A3-73D2-3942-9803-6196DF98DE8D}" type="pres">
      <dgm:prSet presAssocID="{159B1890-483D-4203-A913-FFF176A75538}" presName="composite" presStyleCnt="0"/>
      <dgm:spPr/>
    </dgm:pt>
    <dgm:pt modelId="{37AF6488-E385-C44E-9F08-FFB5C823F618}" type="pres">
      <dgm:prSet presAssocID="{159B1890-483D-4203-A913-FFF176A75538}" presName="L" presStyleLbl="solidFgAcc1" presStyleIdx="1" presStyleCnt="3">
        <dgm:presLayoutVars>
          <dgm:chMax val="0"/>
          <dgm:chPref val="0"/>
        </dgm:presLayoutVars>
      </dgm:prSet>
      <dgm:spPr/>
    </dgm:pt>
    <dgm:pt modelId="{B779F67F-4C1A-634A-89AB-1CFC17E8E8EE}" type="pres">
      <dgm:prSet presAssocID="{159B1890-483D-4203-A913-FFF176A755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E8B83FF-221D-F241-BE74-2A1697A154D4}" type="pres">
      <dgm:prSet presAssocID="{159B1890-483D-4203-A913-FFF176A75538}" presName="des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64CDF3E-0B1D-A24C-BD0B-9BCB9EBE2508}" type="pres">
      <dgm:prSet presAssocID="{159B1890-483D-4203-A913-FFF176A75538}" presName="EmptyPlaceHolder" presStyleCnt="0"/>
      <dgm:spPr/>
    </dgm:pt>
    <dgm:pt modelId="{316AC6D2-C8D1-774D-86AF-F48907B6239F}" type="pres">
      <dgm:prSet presAssocID="{E143005F-B79D-41A2-8754-23E7E0993D0C}" presName="space" presStyleCnt="0"/>
      <dgm:spPr/>
    </dgm:pt>
    <dgm:pt modelId="{AF16D7BC-85B5-AD4D-983B-41A9C490124E}" type="pres">
      <dgm:prSet presAssocID="{D34FAC92-D4C7-4EB3-B7CD-D435C227C649}" presName="composite" presStyleCnt="0"/>
      <dgm:spPr/>
    </dgm:pt>
    <dgm:pt modelId="{F1BC9197-E914-9042-9CDC-0392AE1EB11D}" type="pres">
      <dgm:prSet presAssocID="{D34FAC92-D4C7-4EB3-B7CD-D435C227C649}" presName="L" presStyleLbl="solidFgAcc1" presStyleIdx="2" presStyleCnt="3">
        <dgm:presLayoutVars>
          <dgm:chMax val="0"/>
          <dgm:chPref val="0"/>
        </dgm:presLayoutVars>
      </dgm:prSet>
      <dgm:spPr/>
    </dgm:pt>
    <dgm:pt modelId="{0909BA2D-4A0B-8945-8D97-80E0AFA2B104}" type="pres">
      <dgm:prSet presAssocID="{D34FAC92-D4C7-4EB3-B7CD-D435C227C64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637ABE4-B3C0-144B-A0AD-7EC59E7077AB}" type="pres">
      <dgm:prSet presAssocID="{D34FAC92-D4C7-4EB3-B7CD-D435C227C649}" presName="des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C71E8BA-FE3A-9041-97AE-EFAFBDA99307}" type="pres">
      <dgm:prSet presAssocID="{D34FAC92-D4C7-4EB3-B7CD-D435C227C649}" presName="EmptyPlaceHolder" presStyleCnt="0"/>
      <dgm:spPr/>
    </dgm:pt>
  </dgm:ptLst>
  <dgm:cxnLst>
    <dgm:cxn modelId="{DEF58231-46B2-2245-B2FE-2FFF9BFFDACE}" type="presOf" srcId="{159B1890-483D-4203-A913-FFF176A75538}" destId="{B779F67F-4C1A-634A-89AB-1CFC17E8E8EE}" srcOrd="0" destOrd="0" presId="urn:microsoft.com/office/officeart/2016/7/layout/AccentHomeChevronProcess"/>
    <dgm:cxn modelId="{4CB59235-DD0D-FD44-86EB-FDBB7CBC1007}" type="presOf" srcId="{D34FAC92-D4C7-4EB3-B7CD-D435C227C649}" destId="{0909BA2D-4A0B-8945-8D97-80E0AFA2B104}" srcOrd="0" destOrd="0" presId="urn:microsoft.com/office/officeart/2016/7/layout/AccentHomeChevronProcess"/>
    <dgm:cxn modelId="{B5BC2A46-1C97-47D9-9AC6-93FBC006165E}" srcId="{AA446FEF-551E-4EA2-A443-23DD5019B82E}" destId="{D4460FF8-E7A3-42D7-8C60-ED5921FC95D8}" srcOrd="0" destOrd="0" parTransId="{15915254-31A2-4E76-8400-884857AD7049}" sibTransId="{D6C40D84-7C06-4D7E-94FE-B7AD6E867494}"/>
    <dgm:cxn modelId="{F1BA1557-E85E-B44C-ACF7-4CD75AAA605F}" type="presOf" srcId="{A272F891-4B2C-4BE9-8971-010258B5BC1E}" destId="{1DFDC1A4-E58C-5F4A-ADE8-4CCC5510EBF1}" srcOrd="0" destOrd="0" presId="urn:microsoft.com/office/officeart/2016/7/layout/AccentHomeChevronProcess"/>
    <dgm:cxn modelId="{EDD42C80-CC74-4A19-8DAC-ED3D77255648}" srcId="{159B1890-483D-4203-A913-FFF176A75538}" destId="{0C2E0EC7-5919-4EA9-AB08-DE5D2F5F968F}" srcOrd="0" destOrd="0" parTransId="{7342F0F5-52F9-45F5-9466-3045BF393365}" sibTransId="{C2B4DDAE-7E08-47F4-8B19-2B36F77F94B9}"/>
    <dgm:cxn modelId="{857A5892-E0E3-E542-8B20-7CE86485C5EB}" type="presOf" srcId="{AA446FEF-551E-4EA2-A443-23DD5019B82E}" destId="{C443D13B-EB6E-C246-B36B-BAFD0004D6FB}" srcOrd="0" destOrd="0" presId="urn:microsoft.com/office/officeart/2016/7/layout/AccentHomeChevronProcess"/>
    <dgm:cxn modelId="{4D16AE94-952B-4909-9DBC-D68656150914}" srcId="{AA446FEF-551E-4EA2-A443-23DD5019B82E}" destId="{D34FAC92-D4C7-4EB3-B7CD-D435C227C649}" srcOrd="2" destOrd="0" parTransId="{E379CC67-F9D6-456F-AF44-44442AE13DD6}" sibTransId="{1A2047A9-2D77-4433-94AA-EA027DC4EC5F}"/>
    <dgm:cxn modelId="{5B7FADB1-0398-4503-97DC-255916F2C147}" srcId="{D34FAC92-D4C7-4EB3-B7CD-D435C227C649}" destId="{28FB68BE-4059-48F7-98A3-6A512C9721DD}" srcOrd="0" destOrd="0" parTransId="{D9CF6B60-0DD4-4A4B-B717-1E9C4F034FB5}" sibTransId="{7ED61810-16CB-42F1-B796-E78799C7BFCF}"/>
    <dgm:cxn modelId="{F5BAA6B3-DB4F-6944-BC3C-722D9F154620}" type="presOf" srcId="{0C2E0EC7-5919-4EA9-AB08-DE5D2F5F968F}" destId="{4E8B83FF-221D-F241-BE74-2A1697A154D4}" srcOrd="0" destOrd="0" presId="urn:microsoft.com/office/officeart/2016/7/layout/AccentHomeChevronProcess"/>
    <dgm:cxn modelId="{7CFA9ABC-4A73-E948-9E68-8BF61784D135}" type="presOf" srcId="{D4460FF8-E7A3-42D7-8C60-ED5921FC95D8}" destId="{8B4C8608-D54A-8D40-AC5E-E5F2E0E24FFE}" srcOrd="0" destOrd="0" presId="urn:microsoft.com/office/officeart/2016/7/layout/AccentHomeChevronProcess"/>
    <dgm:cxn modelId="{FFF97BD9-E5E5-49BF-9FB7-BA055DD376FA}" srcId="{D4460FF8-E7A3-42D7-8C60-ED5921FC95D8}" destId="{A272F891-4B2C-4BE9-8971-010258B5BC1E}" srcOrd="0" destOrd="0" parTransId="{FC0C449A-029F-46BA-8A78-F6140A3CA96F}" sibTransId="{5D69D260-D08D-4781-8A6C-298819A38F98}"/>
    <dgm:cxn modelId="{3BE66AE8-2CCB-40B0-81C0-4D4A447324CA}" srcId="{AA446FEF-551E-4EA2-A443-23DD5019B82E}" destId="{159B1890-483D-4203-A913-FFF176A75538}" srcOrd="1" destOrd="0" parTransId="{01A28291-540A-464F-B090-4FC37E752946}" sibTransId="{E143005F-B79D-41A2-8754-23E7E0993D0C}"/>
    <dgm:cxn modelId="{71E784F7-1E40-0D4A-9E95-79D0EC4DE816}" type="presOf" srcId="{28FB68BE-4059-48F7-98A3-6A512C9721DD}" destId="{B637ABE4-B3C0-144B-A0AD-7EC59E7077AB}" srcOrd="0" destOrd="0" presId="urn:microsoft.com/office/officeart/2016/7/layout/AccentHomeChevronProcess"/>
    <dgm:cxn modelId="{09CFB5A3-434C-894E-A9BA-D39C6AEF28AB}" type="presParOf" srcId="{C443D13B-EB6E-C246-B36B-BAFD0004D6FB}" destId="{316E9665-21CE-5741-A016-309C57298ADD}" srcOrd="0" destOrd="0" presId="urn:microsoft.com/office/officeart/2016/7/layout/AccentHomeChevronProcess"/>
    <dgm:cxn modelId="{1360C85E-58BD-4044-86D1-0770B580A381}" type="presParOf" srcId="{316E9665-21CE-5741-A016-309C57298ADD}" destId="{4D4B8673-74B2-E841-A862-53F0FD43E02B}" srcOrd="0" destOrd="0" presId="urn:microsoft.com/office/officeart/2016/7/layout/AccentHomeChevronProcess"/>
    <dgm:cxn modelId="{EEA45554-05D2-A646-84BC-960D178C8A83}" type="presParOf" srcId="{316E9665-21CE-5741-A016-309C57298ADD}" destId="{8B4C8608-D54A-8D40-AC5E-E5F2E0E24FFE}" srcOrd="1" destOrd="0" presId="urn:microsoft.com/office/officeart/2016/7/layout/AccentHomeChevronProcess"/>
    <dgm:cxn modelId="{5254BC39-30BD-AC42-B26B-F1FB819D96B7}" type="presParOf" srcId="{316E9665-21CE-5741-A016-309C57298ADD}" destId="{1DFDC1A4-E58C-5F4A-ADE8-4CCC5510EBF1}" srcOrd="2" destOrd="0" presId="urn:microsoft.com/office/officeart/2016/7/layout/AccentHomeChevronProcess"/>
    <dgm:cxn modelId="{4CD62642-2B92-6948-890A-F9AE10D8E032}" type="presParOf" srcId="{316E9665-21CE-5741-A016-309C57298ADD}" destId="{690294C0-5722-0B46-ACDB-3517F6A2D65F}" srcOrd="3" destOrd="0" presId="urn:microsoft.com/office/officeart/2016/7/layout/AccentHomeChevronProcess"/>
    <dgm:cxn modelId="{22E00772-DA8F-734D-89DC-4E33F0CBF0A3}" type="presParOf" srcId="{C443D13B-EB6E-C246-B36B-BAFD0004D6FB}" destId="{4198467C-88CD-2745-B9C8-04902DBC099A}" srcOrd="1" destOrd="0" presId="urn:microsoft.com/office/officeart/2016/7/layout/AccentHomeChevronProcess"/>
    <dgm:cxn modelId="{28B8D854-C684-9748-B9CE-70ABCDACA676}" type="presParOf" srcId="{C443D13B-EB6E-C246-B36B-BAFD0004D6FB}" destId="{C9DD25A3-73D2-3942-9803-6196DF98DE8D}" srcOrd="2" destOrd="0" presId="urn:microsoft.com/office/officeart/2016/7/layout/AccentHomeChevronProcess"/>
    <dgm:cxn modelId="{35060510-D72B-0C4F-8D7C-C2A0C490613A}" type="presParOf" srcId="{C9DD25A3-73D2-3942-9803-6196DF98DE8D}" destId="{37AF6488-E385-C44E-9F08-FFB5C823F618}" srcOrd="0" destOrd="0" presId="urn:microsoft.com/office/officeart/2016/7/layout/AccentHomeChevronProcess"/>
    <dgm:cxn modelId="{59DFEF90-CC0C-F34C-BCA3-DABE252E6CE4}" type="presParOf" srcId="{C9DD25A3-73D2-3942-9803-6196DF98DE8D}" destId="{B779F67F-4C1A-634A-89AB-1CFC17E8E8EE}" srcOrd="1" destOrd="0" presId="urn:microsoft.com/office/officeart/2016/7/layout/AccentHomeChevronProcess"/>
    <dgm:cxn modelId="{58E26156-44ED-4E4B-95FB-406960FA319F}" type="presParOf" srcId="{C9DD25A3-73D2-3942-9803-6196DF98DE8D}" destId="{4E8B83FF-221D-F241-BE74-2A1697A154D4}" srcOrd="2" destOrd="0" presId="urn:microsoft.com/office/officeart/2016/7/layout/AccentHomeChevronProcess"/>
    <dgm:cxn modelId="{311FF3AE-4B1E-EC4A-87C2-CC073E9FB9D6}" type="presParOf" srcId="{C9DD25A3-73D2-3942-9803-6196DF98DE8D}" destId="{064CDF3E-0B1D-A24C-BD0B-9BCB9EBE2508}" srcOrd="3" destOrd="0" presId="urn:microsoft.com/office/officeart/2016/7/layout/AccentHomeChevronProcess"/>
    <dgm:cxn modelId="{BC1A56BC-7883-9441-AD58-7135519CDAD9}" type="presParOf" srcId="{C443D13B-EB6E-C246-B36B-BAFD0004D6FB}" destId="{316AC6D2-C8D1-774D-86AF-F48907B6239F}" srcOrd="3" destOrd="0" presId="urn:microsoft.com/office/officeart/2016/7/layout/AccentHomeChevronProcess"/>
    <dgm:cxn modelId="{22901B40-4E8A-D14C-BAD9-10F9C3F09318}" type="presParOf" srcId="{C443D13B-EB6E-C246-B36B-BAFD0004D6FB}" destId="{AF16D7BC-85B5-AD4D-983B-41A9C490124E}" srcOrd="4" destOrd="0" presId="urn:microsoft.com/office/officeart/2016/7/layout/AccentHomeChevronProcess"/>
    <dgm:cxn modelId="{49B0C9D9-AAC1-AE48-BFAE-F25858A41F40}" type="presParOf" srcId="{AF16D7BC-85B5-AD4D-983B-41A9C490124E}" destId="{F1BC9197-E914-9042-9CDC-0392AE1EB11D}" srcOrd="0" destOrd="0" presId="urn:microsoft.com/office/officeart/2016/7/layout/AccentHomeChevronProcess"/>
    <dgm:cxn modelId="{95AE7943-775C-B04B-B2CB-05B567A41816}" type="presParOf" srcId="{AF16D7BC-85B5-AD4D-983B-41A9C490124E}" destId="{0909BA2D-4A0B-8945-8D97-80E0AFA2B104}" srcOrd="1" destOrd="0" presId="urn:microsoft.com/office/officeart/2016/7/layout/AccentHomeChevronProcess"/>
    <dgm:cxn modelId="{036604D3-9D36-C04D-8344-08E5DF215F03}" type="presParOf" srcId="{AF16D7BC-85B5-AD4D-983B-41A9C490124E}" destId="{B637ABE4-B3C0-144B-A0AD-7EC59E7077AB}" srcOrd="2" destOrd="0" presId="urn:microsoft.com/office/officeart/2016/7/layout/AccentHomeChevronProcess"/>
    <dgm:cxn modelId="{BF3A48FF-A85B-6542-8066-70DBB2B9A94C}" type="presParOf" srcId="{AF16D7BC-85B5-AD4D-983B-41A9C490124E}" destId="{AC71E8BA-FE3A-9041-97AE-EFAFBDA99307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0DBC71-939E-41C1-A662-BAA2C3B468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4E4E37-262C-452A-AAF6-B2CE388D4FB0}">
      <dgm:prSet/>
      <dgm:spPr/>
      <dgm:t>
        <a:bodyPr/>
        <a:lstStyle/>
        <a:p>
          <a:r>
            <a:rPr lang="en-US"/>
            <a:t>NITEC</a:t>
          </a:r>
        </a:p>
      </dgm:t>
    </dgm:pt>
    <dgm:pt modelId="{54FA38EA-7257-4961-8EE0-7869AA50BACC}" type="parTrans" cxnId="{D05EFB4E-22B8-4FF0-8713-9BDE75C321B6}">
      <dgm:prSet/>
      <dgm:spPr/>
      <dgm:t>
        <a:bodyPr/>
        <a:lstStyle/>
        <a:p>
          <a:endParaRPr lang="en-US"/>
        </a:p>
      </dgm:t>
    </dgm:pt>
    <dgm:pt modelId="{2B3867E4-D4A0-4ABF-B147-8F5364D77337}" type="sibTrans" cxnId="{D05EFB4E-22B8-4FF0-8713-9BDE75C321B6}">
      <dgm:prSet/>
      <dgm:spPr/>
      <dgm:t>
        <a:bodyPr/>
        <a:lstStyle/>
        <a:p>
          <a:endParaRPr lang="en-US"/>
        </a:p>
      </dgm:t>
    </dgm:pt>
    <dgm:pt modelId="{7F534AF6-02CB-4306-887C-8020172A40A1}">
      <dgm:prSet/>
      <dgm:spPr/>
      <dgm:t>
        <a:bodyPr/>
        <a:lstStyle/>
        <a:p>
          <a:r>
            <a:rPr lang="en-US" dirty="0" err="1"/>
            <a:t>Kazakhtelecom</a:t>
          </a:r>
          <a:endParaRPr lang="en-US" dirty="0"/>
        </a:p>
      </dgm:t>
    </dgm:pt>
    <dgm:pt modelId="{C5E8B13C-A4C5-4DBE-A3B0-04B54603CC71}" type="parTrans" cxnId="{3B0D7339-9E98-40BB-9F85-464EC3EFF9CF}">
      <dgm:prSet/>
      <dgm:spPr/>
      <dgm:t>
        <a:bodyPr/>
        <a:lstStyle/>
        <a:p>
          <a:endParaRPr lang="en-US"/>
        </a:p>
      </dgm:t>
    </dgm:pt>
    <dgm:pt modelId="{073EDF05-763B-45AB-AB42-941857CC4005}" type="sibTrans" cxnId="{3B0D7339-9E98-40BB-9F85-464EC3EFF9CF}">
      <dgm:prSet/>
      <dgm:spPr/>
      <dgm:t>
        <a:bodyPr/>
        <a:lstStyle/>
        <a:p>
          <a:endParaRPr lang="en-US"/>
        </a:p>
      </dgm:t>
    </dgm:pt>
    <dgm:pt modelId="{A7429DFF-7A87-CB49-9AA0-EF17218DA6C0}">
      <dgm:prSet/>
      <dgm:spPr/>
      <dgm:t>
        <a:bodyPr/>
        <a:lstStyle/>
        <a:p>
          <a:r>
            <a:rPr lang="en-US" dirty="0"/>
            <a:t>STS of Committee of National Security of Kazakhstan</a:t>
          </a:r>
        </a:p>
      </dgm:t>
    </dgm:pt>
    <dgm:pt modelId="{409B6E46-9CB3-6447-9A70-2F7ADBB31066}" type="parTrans" cxnId="{D47B1026-92E2-1A4B-B1CD-1250A90392E3}">
      <dgm:prSet/>
      <dgm:spPr/>
      <dgm:t>
        <a:bodyPr/>
        <a:lstStyle/>
        <a:p>
          <a:endParaRPr lang="en-US"/>
        </a:p>
      </dgm:t>
    </dgm:pt>
    <dgm:pt modelId="{4D11A34C-6861-0E42-B5A8-93579B6BE023}" type="sibTrans" cxnId="{D47B1026-92E2-1A4B-B1CD-1250A90392E3}">
      <dgm:prSet/>
      <dgm:spPr/>
      <dgm:t>
        <a:bodyPr/>
        <a:lstStyle/>
        <a:p>
          <a:endParaRPr lang="en-US"/>
        </a:p>
      </dgm:t>
    </dgm:pt>
    <dgm:pt modelId="{6DC52379-BB7F-334B-8488-18EC5451419C}" type="pres">
      <dgm:prSet presAssocID="{360DBC71-939E-41C1-A662-BAA2C3B46843}" presName="linear" presStyleCnt="0">
        <dgm:presLayoutVars>
          <dgm:animLvl val="lvl"/>
          <dgm:resizeHandles val="exact"/>
        </dgm:presLayoutVars>
      </dgm:prSet>
      <dgm:spPr/>
    </dgm:pt>
    <dgm:pt modelId="{BB8613A2-3D99-D641-862B-CBECD9F4DC94}" type="pres">
      <dgm:prSet presAssocID="{C44E4E37-262C-452A-AAF6-B2CE388D4F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518CF4-A7EE-124D-B24C-A39C6EEEB3EA}" type="pres">
      <dgm:prSet presAssocID="{2B3867E4-D4A0-4ABF-B147-8F5364D77337}" presName="spacer" presStyleCnt="0"/>
      <dgm:spPr/>
    </dgm:pt>
    <dgm:pt modelId="{BC33F15B-C72B-1B45-8C61-ED7020B3A342}" type="pres">
      <dgm:prSet presAssocID="{7F534AF6-02CB-4306-887C-8020172A40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D4F8B5-174D-D140-98B1-C801E08813F8}" type="pres">
      <dgm:prSet presAssocID="{073EDF05-763B-45AB-AB42-941857CC4005}" presName="spacer" presStyleCnt="0"/>
      <dgm:spPr/>
    </dgm:pt>
    <dgm:pt modelId="{A8FFCC39-4ED3-504E-99D8-B66D6ACF4139}" type="pres">
      <dgm:prSet presAssocID="{A7429DFF-7A87-CB49-9AA0-EF17218DA6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47B1026-92E2-1A4B-B1CD-1250A90392E3}" srcId="{360DBC71-939E-41C1-A662-BAA2C3B46843}" destId="{A7429DFF-7A87-CB49-9AA0-EF17218DA6C0}" srcOrd="2" destOrd="0" parTransId="{409B6E46-9CB3-6447-9A70-2F7ADBB31066}" sibTransId="{4D11A34C-6861-0E42-B5A8-93579B6BE023}"/>
    <dgm:cxn modelId="{FBCEC02A-E8CF-3945-9638-A551EF406897}" type="presOf" srcId="{360DBC71-939E-41C1-A662-BAA2C3B46843}" destId="{6DC52379-BB7F-334B-8488-18EC5451419C}" srcOrd="0" destOrd="0" presId="urn:microsoft.com/office/officeart/2005/8/layout/vList2"/>
    <dgm:cxn modelId="{FC59B836-ED7C-4745-99E9-688B12682BC3}" type="presOf" srcId="{A7429DFF-7A87-CB49-9AA0-EF17218DA6C0}" destId="{A8FFCC39-4ED3-504E-99D8-B66D6ACF4139}" srcOrd="0" destOrd="0" presId="urn:microsoft.com/office/officeart/2005/8/layout/vList2"/>
    <dgm:cxn modelId="{3B0D7339-9E98-40BB-9F85-464EC3EFF9CF}" srcId="{360DBC71-939E-41C1-A662-BAA2C3B46843}" destId="{7F534AF6-02CB-4306-887C-8020172A40A1}" srcOrd="1" destOrd="0" parTransId="{C5E8B13C-A4C5-4DBE-A3B0-04B54603CC71}" sibTransId="{073EDF05-763B-45AB-AB42-941857CC4005}"/>
    <dgm:cxn modelId="{D05EFB4E-22B8-4FF0-8713-9BDE75C321B6}" srcId="{360DBC71-939E-41C1-A662-BAA2C3B46843}" destId="{C44E4E37-262C-452A-AAF6-B2CE388D4FB0}" srcOrd="0" destOrd="0" parTransId="{54FA38EA-7257-4961-8EE0-7869AA50BACC}" sibTransId="{2B3867E4-D4A0-4ABF-B147-8F5364D77337}"/>
    <dgm:cxn modelId="{6A38E2AC-BEB8-1549-B624-4207D96610E4}" type="presOf" srcId="{C44E4E37-262C-452A-AAF6-B2CE388D4FB0}" destId="{BB8613A2-3D99-D641-862B-CBECD9F4DC94}" srcOrd="0" destOrd="0" presId="urn:microsoft.com/office/officeart/2005/8/layout/vList2"/>
    <dgm:cxn modelId="{3FED37E0-83C5-1E40-AE2C-F08ED7D19FB3}" type="presOf" srcId="{7F534AF6-02CB-4306-887C-8020172A40A1}" destId="{BC33F15B-C72B-1B45-8C61-ED7020B3A342}" srcOrd="0" destOrd="0" presId="urn:microsoft.com/office/officeart/2005/8/layout/vList2"/>
    <dgm:cxn modelId="{04959FAE-94FC-2C46-8009-ADCC2484B070}" type="presParOf" srcId="{6DC52379-BB7F-334B-8488-18EC5451419C}" destId="{BB8613A2-3D99-D641-862B-CBECD9F4DC94}" srcOrd="0" destOrd="0" presId="urn:microsoft.com/office/officeart/2005/8/layout/vList2"/>
    <dgm:cxn modelId="{EEB0AFB0-7ACC-C348-AC58-9332D1861A89}" type="presParOf" srcId="{6DC52379-BB7F-334B-8488-18EC5451419C}" destId="{B1518CF4-A7EE-124D-B24C-A39C6EEEB3EA}" srcOrd="1" destOrd="0" presId="urn:microsoft.com/office/officeart/2005/8/layout/vList2"/>
    <dgm:cxn modelId="{FB2D184D-705B-634A-94AF-724500FAC368}" type="presParOf" srcId="{6DC52379-BB7F-334B-8488-18EC5451419C}" destId="{BC33F15B-C72B-1B45-8C61-ED7020B3A342}" srcOrd="2" destOrd="0" presId="urn:microsoft.com/office/officeart/2005/8/layout/vList2"/>
    <dgm:cxn modelId="{2C26B693-8D00-B743-8FEC-E47A1775A36E}" type="presParOf" srcId="{6DC52379-BB7F-334B-8488-18EC5451419C}" destId="{63D4F8B5-174D-D140-98B1-C801E08813F8}" srcOrd="3" destOrd="0" presId="urn:microsoft.com/office/officeart/2005/8/layout/vList2"/>
    <dgm:cxn modelId="{AB4B95A2-2753-0343-9198-66D536F19BD2}" type="presParOf" srcId="{6DC52379-BB7F-334B-8488-18EC5451419C}" destId="{A8FFCC39-4ED3-504E-99D8-B66D6ACF41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53B3DE-FFF7-45BD-B49A-732EFF8457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FBB5D3-B3ED-47CC-8A23-F2E8CC8FAE46}">
      <dgm:prSet/>
      <dgm:spPr/>
      <dgm:t>
        <a:bodyPr/>
        <a:lstStyle/>
        <a:p>
          <a:r>
            <a:rPr lang="en-US" dirty="0"/>
            <a:t>Fund rollout of first customer</a:t>
          </a:r>
        </a:p>
      </dgm:t>
    </dgm:pt>
    <dgm:pt modelId="{304BBD86-76EF-48E0-BF68-9A7F3BD1765E}" type="parTrans" cxnId="{770F4125-BE2B-4D4E-B3F8-8DF4CB5AE179}">
      <dgm:prSet/>
      <dgm:spPr/>
      <dgm:t>
        <a:bodyPr/>
        <a:lstStyle/>
        <a:p>
          <a:endParaRPr lang="en-US"/>
        </a:p>
      </dgm:t>
    </dgm:pt>
    <dgm:pt modelId="{D9116206-6A09-4BB5-B016-BE2AE5F0B41C}" type="sibTrans" cxnId="{770F4125-BE2B-4D4E-B3F8-8DF4CB5AE179}">
      <dgm:prSet/>
      <dgm:spPr/>
      <dgm:t>
        <a:bodyPr/>
        <a:lstStyle/>
        <a:p>
          <a:endParaRPr lang="en-US"/>
        </a:p>
      </dgm:t>
    </dgm:pt>
    <dgm:pt modelId="{F7C7D716-F15D-45ED-9178-FCC851C44162}">
      <dgm:prSet/>
      <dgm:spPr/>
      <dgm:t>
        <a:bodyPr/>
        <a:lstStyle/>
        <a:p>
          <a:r>
            <a:rPr lang="en-US" dirty="0"/>
            <a:t>Business Development to fulfill on existing Pipeline</a:t>
          </a:r>
        </a:p>
      </dgm:t>
    </dgm:pt>
    <dgm:pt modelId="{2E41ECE2-649D-4B52-BBA2-D9BE39D53B16}" type="parTrans" cxnId="{02720AC4-506B-4BFC-BF22-D4E7F2707371}">
      <dgm:prSet/>
      <dgm:spPr/>
      <dgm:t>
        <a:bodyPr/>
        <a:lstStyle/>
        <a:p>
          <a:endParaRPr lang="en-US"/>
        </a:p>
      </dgm:t>
    </dgm:pt>
    <dgm:pt modelId="{89579B64-A911-4FDD-8FA3-C6A04E5EF611}" type="sibTrans" cxnId="{02720AC4-506B-4BFC-BF22-D4E7F2707371}">
      <dgm:prSet/>
      <dgm:spPr/>
      <dgm:t>
        <a:bodyPr/>
        <a:lstStyle/>
        <a:p>
          <a:endParaRPr lang="en-US"/>
        </a:p>
      </dgm:t>
    </dgm:pt>
    <dgm:pt modelId="{08DFC4D5-491D-41EA-8DA2-E41BC564A11B}">
      <dgm:prSet/>
      <dgm:spPr/>
      <dgm:t>
        <a:bodyPr/>
        <a:lstStyle/>
        <a:p>
          <a:r>
            <a:rPr lang="en-US" baseline="0" dirty="0"/>
            <a:t>Network Operations Ce</a:t>
          </a:r>
          <a:r>
            <a:rPr lang="en-US" dirty="0"/>
            <a:t>nters</a:t>
          </a:r>
        </a:p>
      </dgm:t>
    </dgm:pt>
    <dgm:pt modelId="{ED5DA87D-DC31-453F-9BCB-9D9DA1D83D78}" type="parTrans" cxnId="{0A43823F-1422-4330-A379-6E4DBECEC8FA}">
      <dgm:prSet/>
      <dgm:spPr/>
      <dgm:t>
        <a:bodyPr/>
        <a:lstStyle/>
        <a:p>
          <a:endParaRPr lang="en-US"/>
        </a:p>
      </dgm:t>
    </dgm:pt>
    <dgm:pt modelId="{5A67BD36-256A-4916-8D62-67C92404AE41}" type="sibTrans" cxnId="{0A43823F-1422-4330-A379-6E4DBECEC8FA}">
      <dgm:prSet/>
      <dgm:spPr/>
      <dgm:t>
        <a:bodyPr/>
        <a:lstStyle/>
        <a:p>
          <a:endParaRPr lang="en-US"/>
        </a:p>
      </dgm:t>
    </dgm:pt>
    <dgm:pt modelId="{96420E88-D9B0-4B4C-8A92-3A892DDECA72}">
      <dgm:prSet/>
      <dgm:spPr/>
      <dgm:t>
        <a:bodyPr/>
        <a:lstStyle/>
        <a:p>
          <a:r>
            <a:rPr lang="en-US" baseline="0" dirty="0"/>
            <a:t>Development of BD-WAN technologies</a:t>
          </a:r>
          <a:endParaRPr lang="en-US" dirty="0"/>
        </a:p>
      </dgm:t>
    </dgm:pt>
    <dgm:pt modelId="{9A3DD02F-2C7B-4ABC-89F3-B0F6710645FB}" type="parTrans" cxnId="{C23317B6-E4C4-4EDD-AE21-153DCE86BF56}">
      <dgm:prSet/>
      <dgm:spPr/>
      <dgm:t>
        <a:bodyPr/>
        <a:lstStyle/>
        <a:p>
          <a:endParaRPr lang="en-US"/>
        </a:p>
      </dgm:t>
    </dgm:pt>
    <dgm:pt modelId="{2E0A689D-B251-4CDA-A65B-48472D5CA75A}" type="sibTrans" cxnId="{C23317B6-E4C4-4EDD-AE21-153DCE86BF56}">
      <dgm:prSet/>
      <dgm:spPr/>
      <dgm:t>
        <a:bodyPr/>
        <a:lstStyle/>
        <a:p>
          <a:endParaRPr lang="en-US"/>
        </a:p>
      </dgm:t>
    </dgm:pt>
    <dgm:pt modelId="{4C7A975D-69F9-3B45-9284-29464362D846}">
      <dgm:prSet/>
      <dgm:spPr/>
      <dgm:t>
        <a:bodyPr/>
        <a:lstStyle/>
        <a:p>
          <a:r>
            <a:rPr lang="en-US" dirty="0"/>
            <a:t>Build out prototype</a:t>
          </a:r>
          <a:r>
            <a:rPr lang="en-US" baseline="0" dirty="0"/>
            <a:t> network</a:t>
          </a:r>
          <a:endParaRPr lang="en-US" dirty="0"/>
        </a:p>
      </dgm:t>
    </dgm:pt>
    <dgm:pt modelId="{104FA7E7-26EF-1B4A-9487-68A51FEAACEE}" type="parTrans" cxnId="{70658339-1F38-7A49-96BB-5B74A72F1FD1}">
      <dgm:prSet/>
      <dgm:spPr/>
      <dgm:t>
        <a:bodyPr/>
        <a:lstStyle/>
        <a:p>
          <a:endParaRPr lang="en-US"/>
        </a:p>
      </dgm:t>
    </dgm:pt>
    <dgm:pt modelId="{AE9B927A-5B59-4947-A4A6-F850B8BB2F68}" type="sibTrans" cxnId="{70658339-1F38-7A49-96BB-5B74A72F1FD1}">
      <dgm:prSet/>
      <dgm:spPr/>
      <dgm:t>
        <a:bodyPr/>
        <a:lstStyle/>
        <a:p>
          <a:endParaRPr lang="en-US"/>
        </a:p>
      </dgm:t>
    </dgm:pt>
    <dgm:pt modelId="{9A58F742-CE0C-7346-A968-DD1F782F073E}" type="pres">
      <dgm:prSet presAssocID="{5353B3DE-FFF7-45BD-B49A-732EFF845754}" presName="linear" presStyleCnt="0">
        <dgm:presLayoutVars>
          <dgm:animLvl val="lvl"/>
          <dgm:resizeHandles val="exact"/>
        </dgm:presLayoutVars>
      </dgm:prSet>
      <dgm:spPr/>
    </dgm:pt>
    <dgm:pt modelId="{92623C1F-90F4-0747-87CE-391569A046FA}" type="pres">
      <dgm:prSet presAssocID="{FEFBB5D3-B3ED-47CC-8A23-F2E8CC8FAE4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A14BB27-C08E-2C45-8126-44FF8AF4ED22}" type="pres">
      <dgm:prSet presAssocID="{D9116206-6A09-4BB5-B016-BE2AE5F0B41C}" presName="spacer" presStyleCnt="0"/>
      <dgm:spPr/>
    </dgm:pt>
    <dgm:pt modelId="{51F7AD2B-A2DB-544F-AC20-2D0650C8E502}" type="pres">
      <dgm:prSet presAssocID="{4C7A975D-69F9-3B45-9284-29464362D84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F2F8A00-3964-0A46-9ABC-0DE6D7216F11}" type="pres">
      <dgm:prSet presAssocID="{AE9B927A-5B59-4947-A4A6-F850B8BB2F68}" presName="spacer" presStyleCnt="0"/>
      <dgm:spPr/>
    </dgm:pt>
    <dgm:pt modelId="{94D46DCF-6AC1-6E4F-AC91-76E1DB26A461}" type="pres">
      <dgm:prSet presAssocID="{F7C7D716-F15D-45ED-9178-FCC851C4416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2E703CC-E714-354E-859A-EF2A7517DAEF}" type="pres">
      <dgm:prSet presAssocID="{89579B64-A911-4FDD-8FA3-C6A04E5EF611}" presName="spacer" presStyleCnt="0"/>
      <dgm:spPr/>
    </dgm:pt>
    <dgm:pt modelId="{C6ECB9A5-DB4C-214A-AE98-EBF8286A632E}" type="pres">
      <dgm:prSet presAssocID="{08DFC4D5-491D-41EA-8DA2-E41BC564A11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DF49ACA-F1E2-F241-9CAC-3A0FD55E8C66}" type="pres">
      <dgm:prSet presAssocID="{5A67BD36-256A-4916-8D62-67C92404AE41}" presName="spacer" presStyleCnt="0"/>
      <dgm:spPr/>
    </dgm:pt>
    <dgm:pt modelId="{94BAF1DE-B05F-9844-86F4-370D8D8DCBDE}" type="pres">
      <dgm:prSet presAssocID="{96420E88-D9B0-4B4C-8A92-3A892DDECA7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70F4125-BE2B-4D4E-B3F8-8DF4CB5AE179}" srcId="{5353B3DE-FFF7-45BD-B49A-732EFF845754}" destId="{FEFBB5D3-B3ED-47CC-8A23-F2E8CC8FAE46}" srcOrd="0" destOrd="0" parTransId="{304BBD86-76EF-48E0-BF68-9A7F3BD1765E}" sibTransId="{D9116206-6A09-4BB5-B016-BE2AE5F0B41C}"/>
    <dgm:cxn modelId="{EB389038-BC2B-214A-AC21-2883B0C1BF31}" type="presOf" srcId="{FEFBB5D3-B3ED-47CC-8A23-F2E8CC8FAE46}" destId="{92623C1F-90F4-0747-87CE-391569A046FA}" srcOrd="0" destOrd="0" presId="urn:microsoft.com/office/officeart/2005/8/layout/vList2"/>
    <dgm:cxn modelId="{CD65B638-9327-7A4E-B2AE-73AA4C95B181}" type="presOf" srcId="{F7C7D716-F15D-45ED-9178-FCC851C44162}" destId="{94D46DCF-6AC1-6E4F-AC91-76E1DB26A461}" srcOrd="0" destOrd="0" presId="urn:microsoft.com/office/officeart/2005/8/layout/vList2"/>
    <dgm:cxn modelId="{70658339-1F38-7A49-96BB-5B74A72F1FD1}" srcId="{5353B3DE-FFF7-45BD-B49A-732EFF845754}" destId="{4C7A975D-69F9-3B45-9284-29464362D846}" srcOrd="1" destOrd="0" parTransId="{104FA7E7-26EF-1B4A-9487-68A51FEAACEE}" sibTransId="{AE9B927A-5B59-4947-A4A6-F850B8BB2F68}"/>
    <dgm:cxn modelId="{1778183C-E569-9A4D-B731-562882D3DAE3}" type="presOf" srcId="{96420E88-D9B0-4B4C-8A92-3A892DDECA72}" destId="{94BAF1DE-B05F-9844-86F4-370D8D8DCBDE}" srcOrd="0" destOrd="0" presId="urn:microsoft.com/office/officeart/2005/8/layout/vList2"/>
    <dgm:cxn modelId="{0A43823F-1422-4330-A379-6E4DBECEC8FA}" srcId="{5353B3DE-FFF7-45BD-B49A-732EFF845754}" destId="{08DFC4D5-491D-41EA-8DA2-E41BC564A11B}" srcOrd="3" destOrd="0" parTransId="{ED5DA87D-DC31-453F-9BCB-9D9DA1D83D78}" sibTransId="{5A67BD36-256A-4916-8D62-67C92404AE41}"/>
    <dgm:cxn modelId="{D9A21149-496A-F441-803E-B1637294C231}" type="presOf" srcId="{4C7A975D-69F9-3B45-9284-29464362D846}" destId="{51F7AD2B-A2DB-544F-AC20-2D0650C8E502}" srcOrd="0" destOrd="0" presId="urn:microsoft.com/office/officeart/2005/8/layout/vList2"/>
    <dgm:cxn modelId="{C23317B6-E4C4-4EDD-AE21-153DCE86BF56}" srcId="{5353B3DE-FFF7-45BD-B49A-732EFF845754}" destId="{96420E88-D9B0-4B4C-8A92-3A892DDECA72}" srcOrd="4" destOrd="0" parTransId="{9A3DD02F-2C7B-4ABC-89F3-B0F6710645FB}" sibTransId="{2E0A689D-B251-4CDA-A65B-48472D5CA75A}"/>
    <dgm:cxn modelId="{32E82DBB-49DF-E748-835C-30F351AFD1C4}" type="presOf" srcId="{08DFC4D5-491D-41EA-8DA2-E41BC564A11B}" destId="{C6ECB9A5-DB4C-214A-AE98-EBF8286A632E}" srcOrd="0" destOrd="0" presId="urn:microsoft.com/office/officeart/2005/8/layout/vList2"/>
    <dgm:cxn modelId="{02720AC4-506B-4BFC-BF22-D4E7F2707371}" srcId="{5353B3DE-FFF7-45BD-B49A-732EFF845754}" destId="{F7C7D716-F15D-45ED-9178-FCC851C44162}" srcOrd="2" destOrd="0" parTransId="{2E41ECE2-649D-4B52-BBA2-D9BE39D53B16}" sibTransId="{89579B64-A911-4FDD-8FA3-C6A04E5EF611}"/>
    <dgm:cxn modelId="{6125F3EF-A432-174C-988E-CEA1FBA31F5A}" type="presOf" srcId="{5353B3DE-FFF7-45BD-B49A-732EFF845754}" destId="{9A58F742-CE0C-7346-A968-DD1F782F073E}" srcOrd="0" destOrd="0" presId="urn:microsoft.com/office/officeart/2005/8/layout/vList2"/>
    <dgm:cxn modelId="{2B26FB2C-0E80-8542-9292-BAF6AC529B0E}" type="presParOf" srcId="{9A58F742-CE0C-7346-A968-DD1F782F073E}" destId="{92623C1F-90F4-0747-87CE-391569A046FA}" srcOrd="0" destOrd="0" presId="urn:microsoft.com/office/officeart/2005/8/layout/vList2"/>
    <dgm:cxn modelId="{E5E51790-FA5D-BB45-A06B-A7267EBF74A3}" type="presParOf" srcId="{9A58F742-CE0C-7346-A968-DD1F782F073E}" destId="{5A14BB27-C08E-2C45-8126-44FF8AF4ED22}" srcOrd="1" destOrd="0" presId="urn:microsoft.com/office/officeart/2005/8/layout/vList2"/>
    <dgm:cxn modelId="{E801FEE2-0DA1-9140-A0C7-466D7CEA2144}" type="presParOf" srcId="{9A58F742-CE0C-7346-A968-DD1F782F073E}" destId="{51F7AD2B-A2DB-544F-AC20-2D0650C8E502}" srcOrd="2" destOrd="0" presId="urn:microsoft.com/office/officeart/2005/8/layout/vList2"/>
    <dgm:cxn modelId="{0AD5B6F0-BA4B-C943-8750-D4700EB976B9}" type="presParOf" srcId="{9A58F742-CE0C-7346-A968-DD1F782F073E}" destId="{4F2F8A00-3964-0A46-9ABC-0DE6D7216F11}" srcOrd="3" destOrd="0" presId="urn:microsoft.com/office/officeart/2005/8/layout/vList2"/>
    <dgm:cxn modelId="{D1F9D444-730D-7B4A-8B72-50EC7A031167}" type="presParOf" srcId="{9A58F742-CE0C-7346-A968-DD1F782F073E}" destId="{94D46DCF-6AC1-6E4F-AC91-76E1DB26A461}" srcOrd="4" destOrd="0" presId="urn:microsoft.com/office/officeart/2005/8/layout/vList2"/>
    <dgm:cxn modelId="{A90471EF-B518-8A47-A74A-98AA31E57830}" type="presParOf" srcId="{9A58F742-CE0C-7346-A968-DD1F782F073E}" destId="{C2E703CC-E714-354E-859A-EF2A7517DAEF}" srcOrd="5" destOrd="0" presId="urn:microsoft.com/office/officeart/2005/8/layout/vList2"/>
    <dgm:cxn modelId="{E9C994F2-86C6-9944-A887-0AB09C740553}" type="presParOf" srcId="{9A58F742-CE0C-7346-A968-DD1F782F073E}" destId="{C6ECB9A5-DB4C-214A-AE98-EBF8286A632E}" srcOrd="6" destOrd="0" presId="urn:microsoft.com/office/officeart/2005/8/layout/vList2"/>
    <dgm:cxn modelId="{2CD1BD4C-FE63-F04A-A8B0-CC1E7FC35955}" type="presParOf" srcId="{9A58F742-CE0C-7346-A968-DD1F782F073E}" destId="{2DF49ACA-F1E2-F241-9CAC-3A0FD55E8C66}" srcOrd="7" destOrd="0" presId="urn:microsoft.com/office/officeart/2005/8/layout/vList2"/>
    <dgm:cxn modelId="{87871EE7-7627-7C4E-A58C-5C04AFF02B23}" type="presParOf" srcId="{9A58F742-CE0C-7346-A968-DD1F782F073E}" destId="{94BAF1DE-B05F-9844-86F4-370D8D8DCB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660AB-0D2A-764A-9EA6-EF41DB51427F}">
      <dsp:nvSpPr>
        <dsp:cNvPr id="0" name=""/>
        <dsp:cNvSpPr/>
      </dsp:nvSpPr>
      <dsp:spPr>
        <a:xfrm>
          <a:off x="0" y="73609"/>
          <a:ext cx="5029199" cy="11547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Blockchain based distributed ledger will replace security and efficiency holes in TCP/IP </a:t>
          </a:r>
        </a:p>
      </dsp:txBody>
      <dsp:txXfrm>
        <a:off x="56372" y="129981"/>
        <a:ext cx="4916455" cy="1042045"/>
      </dsp:txXfrm>
    </dsp:sp>
    <dsp:sp modelId="{31C2B16A-6E1A-C34F-AB4B-1C07E0131163}">
      <dsp:nvSpPr>
        <dsp:cNvPr id="0" name=""/>
        <dsp:cNvSpPr/>
      </dsp:nvSpPr>
      <dsp:spPr>
        <a:xfrm>
          <a:off x="0" y="1288879"/>
          <a:ext cx="5029199" cy="115478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Public Internet can be used for Secure Critical Applications</a:t>
          </a:r>
        </a:p>
      </dsp:txBody>
      <dsp:txXfrm>
        <a:off x="56372" y="1345251"/>
        <a:ext cx="4916455" cy="1042045"/>
      </dsp:txXfrm>
    </dsp:sp>
    <dsp:sp modelId="{2C7300D7-3D06-8E49-8146-F1B3E83CB702}">
      <dsp:nvSpPr>
        <dsp:cNvPr id="0" name=""/>
        <dsp:cNvSpPr/>
      </dsp:nvSpPr>
      <dsp:spPr>
        <a:xfrm>
          <a:off x="0" y="2504149"/>
          <a:ext cx="5029199" cy="115478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Private Circuits will be provisioned securely, efficiently and priced based on actual usage.</a:t>
          </a:r>
        </a:p>
      </dsp:txBody>
      <dsp:txXfrm>
        <a:off x="56372" y="2560521"/>
        <a:ext cx="4916455" cy="1042045"/>
      </dsp:txXfrm>
    </dsp:sp>
    <dsp:sp modelId="{77DF89C0-FC34-4C42-A728-32E1D7621020}">
      <dsp:nvSpPr>
        <dsp:cNvPr id="0" name=""/>
        <dsp:cNvSpPr/>
      </dsp:nvSpPr>
      <dsp:spPr>
        <a:xfrm>
          <a:off x="0" y="3719419"/>
          <a:ext cx="5029199" cy="115478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VPNs leveraging Distributed Ledger will offer greater security and anonymity.</a:t>
          </a:r>
        </a:p>
      </dsp:txBody>
      <dsp:txXfrm>
        <a:off x="56372" y="3775791"/>
        <a:ext cx="4916455" cy="104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B8673-74B2-E841-A862-53F0FD43E02B}">
      <dsp:nvSpPr>
        <dsp:cNvPr id="0" name=""/>
        <dsp:cNvSpPr/>
      </dsp:nvSpPr>
      <dsp:spPr>
        <a:xfrm rot="5400000">
          <a:off x="-1234371" y="2416550"/>
          <a:ext cx="2653534" cy="17913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C8608-D54A-8D40-AC5E-E5F2E0E24FFE}">
      <dsp:nvSpPr>
        <dsp:cNvPr id="0" name=""/>
        <dsp:cNvSpPr/>
      </dsp:nvSpPr>
      <dsp:spPr>
        <a:xfrm>
          <a:off x="2831" y="3832882"/>
          <a:ext cx="2239125" cy="884511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406400" rIns="203200" bIns="4064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2013</a:t>
          </a:r>
        </a:p>
      </dsp:txBody>
      <dsp:txXfrm>
        <a:off x="2831" y="3832882"/>
        <a:ext cx="2128561" cy="884511"/>
      </dsp:txXfrm>
    </dsp:sp>
    <dsp:sp modelId="{1DFDC1A4-E58C-5F4A-ADE8-4CCC5510EBF1}">
      <dsp:nvSpPr>
        <dsp:cNvPr id="0" name=""/>
        <dsp:cNvSpPr/>
      </dsp:nvSpPr>
      <dsp:spPr>
        <a:xfrm>
          <a:off x="181961" y="1286826"/>
          <a:ext cx="1818169" cy="222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BD-WAN POC with one of the largest global investment firms</a:t>
          </a:r>
        </a:p>
      </dsp:txBody>
      <dsp:txXfrm>
        <a:off x="181961" y="1286826"/>
        <a:ext cx="1818169" cy="2229799"/>
      </dsp:txXfrm>
    </dsp:sp>
    <dsp:sp modelId="{37AF6488-E385-C44E-9F08-FFB5C823F618}">
      <dsp:nvSpPr>
        <dsp:cNvPr id="0" name=""/>
        <dsp:cNvSpPr/>
      </dsp:nvSpPr>
      <dsp:spPr>
        <a:xfrm rot="5400000">
          <a:off x="937580" y="2416550"/>
          <a:ext cx="2653534" cy="17913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9F67F-4C1A-634A-89AB-1CFC17E8E8EE}">
      <dsp:nvSpPr>
        <dsp:cNvPr id="0" name=""/>
        <dsp:cNvSpPr/>
      </dsp:nvSpPr>
      <dsp:spPr>
        <a:xfrm>
          <a:off x="2174782" y="3832882"/>
          <a:ext cx="2239125" cy="884511"/>
        </a:xfrm>
        <a:prstGeom prst="chevron">
          <a:avLst>
            <a:gd name="adj" fmla="val 25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406400" rIns="203200" bIns="4064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2019</a:t>
          </a:r>
        </a:p>
      </dsp:txBody>
      <dsp:txXfrm>
        <a:off x="2395910" y="3832882"/>
        <a:ext cx="1796869" cy="884511"/>
      </dsp:txXfrm>
    </dsp:sp>
    <dsp:sp modelId="{4E8B83FF-221D-F241-BE74-2A1697A154D4}">
      <dsp:nvSpPr>
        <dsp:cNvPr id="0" name=""/>
        <dsp:cNvSpPr/>
      </dsp:nvSpPr>
      <dsp:spPr>
        <a:xfrm>
          <a:off x="2353912" y="1286826"/>
          <a:ext cx="1818169" cy="222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BaaT POC with NITEC</a:t>
          </a:r>
        </a:p>
      </dsp:txBody>
      <dsp:txXfrm>
        <a:off x="2353912" y="1286826"/>
        <a:ext cx="1818169" cy="2229799"/>
      </dsp:txXfrm>
    </dsp:sp>
    <dsp:sp modelId="{F1BC9197-E914-9042-9CDC-0392AE1EB11D}">
      <dsp:nvSpPr>
        <dsp:cNvPr id="0" name=""/>
        <dsp:cNvSpPr/>
      </dsp:nvSpPr>
      <dsp:spPr>
        <a:xfrm rot="5400000">
          <a:off x="3109532" y="2416550"/>
          <a:ext cx="2653534" cy="17913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9BA2D-4A0B-8945-8D97-80E0AFA2B104}">
      <dsp:nvSpPr>
        <dsp:cNvPr id="0" name=""/>
        <dsp:cNvSpPr/>
      </dsp:nvSpPr>
      <dsp:spPr>
        <a:xfrm>
          <a:off x="4346734" y="3832882"/>
          <a:ext cx="2239125" cy="884511"/>
        </a:xfrm>
        <a:prstGeom prst="chevron">
          <a:avLst>
            <a:gd name="adj" fmla="val 2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406400" rIns="203200" bIns="4064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2020</a:t>
          </a:r>
        </a:p>
      </dsp:txBody>
      <dsp:txXfrm>
        <a:off x="4567862" y="3832882"/>
        <a:ext cx="1796869" cy="884511"/>
      </dsp:txXfrm>
    </dsp:sp>
    <dsp:sp modelId="{B637ABE4-B3C0-144B-A0AD-7EC59E7077AB}">
      <dsp:nvSpPr>
        <dsp:cNvPr id="0" name=""/>
        <dsp:cNvSpPr/>
      </dsp:nvSpPr>
      <dsp:spPr>
        <a:xfrm>
          <a:off x="4525864" y="1286826"/>
          <a:ext cx="1818169" cy="222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Expected rollout of BaaT solution in Central Asia</a:t>
          </a:r>
        </a:p>
      </dsp:txBody>
      <dsp:txXfrm>
        <a:off x="4525864" y="1286826"/>
        <a:ext cx="1818169" cy="2229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613A2-3D99-D641-862B-CBECD9F4DC94}">
      <dsp:nvSpPr>
        <dsp:cNvPr id="0" name=""/>
        <dsp:cNvSpPr/>
      </dsp:nvSpPr>
      <dsp:spPr>
        <a:xfrm>
          <a:off x="0" y="599876"/>
          <a:ext cx="5029199" cy="11917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NITEC</a:t>
          </a:r>
        </a:p>
      </dsp:txBody>
      <dsp:txXfrm>
        <a:off x="58177" y="658053"/>
        <a:ext cx="4912845" cy="1075400"/>
      </dsp:txXfrm>
    </dsp:sp>
    <dsp:sp modelId="{BC33F15B-C72B-1B45-8C61-ED7020B3A342}">
      <dsp:nvSpPr>
        <dsp:cNvPr id="0" name=""/>
        <dsp:cNvSpPr/>
      </dsp:nvSpPr>
      <dsp:spPr>
        <a:xfrm>
          <a:off x="0" y="1878031"/>
          <a:ext cx="5029199" cy="119175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Kazakhtelecom</a:t>
          </a:r>
          <a:endParaRPr lang="en-US" sz="3000" kern="1200" dirty="0"/>
        </a:p>
      </dsp:txBody>
      <dsp:txXfrm>
        <a:off x="58177" y="1936208"/>
        <a:ext cx="4912845" cy="1075400"/>
      </dsp:txXfrm>
    </dsp:sp>
    <dsp:sp modelId="{A8FFCC39-4ED3-504E-99D8-B66D6ACF4139}">
      <dsp:nvSpPr>
        <dsp:cNvPr id="0" name=""/>
        <dsp:cNvSpPr/>
      </dsp:nvSpPr>
      <dsp:spPr>
        <a:xfrm>
          <a:off x="0" y="3156186"/>
          <a:ext cx="5029199" cy="119175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STS of Committee of National Security of Kazakhstan</a:t>
          </a:r>
        </a:p>
      </dsp:txBody>
      <dsp:txXfrm>
        <a:off x="58177" y="3214363"/>
        <a:ext cx="4912845" cy="1075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23C1F-90F4-0747-87CE-391569A046FA}">
      <dsp:nvSpPr>
        <dsp:cNvPr id="0" name=""/>
        <dsp:cNvSpPr/>
      </dsp:nvSpPr>
      <dsp:spPr>
        <a:xfrm>
          <a:off x="0" y="57232"/>
          <a:ext cx="5029199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Fund rollout of first customer</a:t>
          </a:r>
        </a:p>
      </dsp:txBody>
      <dsp:txXfrm>
        <a:off x="44602" y="101834"/>
        <a:ext cx="4939995" cy="824474"/>
      </dsp:txXfrm>
    </dsp:sp>
    <dsp:sp modelId="{51F7AD2B-A2DB-544F-AC20-2D0650C8E502}">
      <dsp:nvSpPr>
        <dsp:cNvPr id="0" name=""/>
        <dsp:cNvSpPr/>
      </dsp:nvSpPr>
      <dsp:spPr>
        <a:xfrm>
          <a:off x="0" y="1037151"/>
          <a:ext cx="5029199" cy="913678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Build out prototype</a:t>
          </a:r>
          <a:r>
            <a:rPr lang="en-US" sz="2300" kern="1200" baseline="0" dirty="0"/>
            <a:t> network</a:t>
          </a:r>
          <a:endParaRPr lang="en-US" sz="2300" kern="1200" dirty="0"/>
        </a:p>
      </dsp:txBody>
      <dsp:txXfrm>
        <a:off x="44602" y="1081753"/>
        <a:ext cx="4939995" cy="824474"/>
      </dsp:txXfrm>
    </dsp:sp>
    <dsp:sp modelId="{94D46DCF-6AC1-6E4F-AC91-76E1DB26A461}">
      <dsp:nvSpPr>
        <dsp:cNvPr id="0" name=""/>
        <dsp:cNvSpPr/>
      </dsp:nvSpPr>
      <dsp:spPr>
        <a:xfrm>
          <a:off x="0" y="2017069"/>
          <a:ext cx="5029199" cy="91367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Business Development to fulfill on existing Pipeline</a:t>
          </a:r>
        </a:p>
      </dsp:txBody>
      <dsp:txXfrm>
        <a:off x="44602" y="2061671"/>
        <a:ext cx="4939995" cy="824474"/>
      </dsp:txXfrm>
    </dsp:sp>
    <dsp:sp modelId="{C6ECB9A5-DB4C-214A-AE98-EBF8286A632E}">
      <dsp:nvSpPr>
        <dsp:cNvPr id="0" name=""/>
        <dsp:cNvSpPr/>
      </dsp:nvSpPr>
      <dsp:spPr>
        <a:xfrm>
          <a:off x="0" y="2996988"/>
          <a:ext cx="5029199" cy="913678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Network Operations Ce</a:t>
          </a:r>
          <a:r>
            <a:rPr lang="en-US" sz="2300" kern="1200" dirty="0"/>
            <a:t>nters</a:t>
          </a:r>
        </a:p>
      </dsp:txBody>
      <dsp:txXfrm>
        <a:off x="44602" y="3041590"/>
        <a:ext cx="4939995" cy="824474"/>
      </dsp:txXfrm>
    </dsp:sp>
    <dsp:sp modelId="{94BAF1DE-B05F-9844-86F4-370D8D8DCBDE}">
      <dsp:nvSpPr>
        <dsp:cNvPr id="0" name=""/>
        <dsp:cNvSpPr/>
      </dsp:nvSpPr>
      <dsp:spPr>
        <a:xfrm>
          <a:off x="0" y="3976906"/>
          <a:ext cx="5029199" cy="9136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Development of BD-WAN technologies</a:t>
          </a:r>
          <a:endParaRPr lang="en-US" sz="2300" kern="1200" dirty="0"/>
        </a:p>
      </dsp:txBody>
      <dsp:txXfrm>
        <a:off x="44602" y="4021508"/>
        <a:ext cx="4939995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B6A2-BD72-3B4B-B787-D70C2F7F0F2D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EEFE5-911B-2444-812B-F0B741AC7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0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16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9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0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11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43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2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Internet</a:t>
            </a:r>
          </a:p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For enterprise grade applications often require multicast as a more= efficient way to do file transfers.  Internet does not support Multicast.</a:t>
            </a:r>
          </a:p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Video Streaming Multicast</a:t>
            </a:r>
          </a:p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Stock Market Data Feeds</a:t>
            </a:r>
          </a:p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 </a:t>
            </a:r>
          </a:p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up and tear down of circuits takes months. </a:t>
            </a:r>
          </a:p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Customers pay for bandwidth on a lease basis</a:t>
            </a:r>
            <a:r>
              <a:rPr lang="en-US" sz="2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whether in use or not</a:t>
            </a:r>
          </a:p>
          <a:p>
            <a:pPr lvl="2"/>
            <a:r>
              <a:rPr lang="en-US" dirty="0"/>
              <a:t>Bandwidth is over allocated to ensure they are operational causing over spend</a:t>
            </a:r>
            <a:endParaRPr lang="en-US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Inter-Domain MPLS is fraught with security and delay issues</a:t>
            </a:r>
          </a:p>
          <a:p>
            <a:pPr lvl="1"/>
            <a:r>
              <a:rPr lang="en-US" dirty="0"/>
              <a:t>Traditional tunneling has scalability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0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More cost effective, more secure, and easier to deploy than traditional MPLS.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BaaT (Blockchain-as-a-Transport) revolutionizes the use the public Internet for inexpensive, secure, enterprise-grade, data communications at significant cost reduction from private circuits.</a:t>
            </a:r>
            <a:endParaRPr lang="en-US" sz="2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7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0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”A new wave" of how DLT can be utilized that goes far beyond the current thinking of financial applications, identity management, or supply chain.</a:t>
            </a:r>
          </a:p>
          <a:p>
            <a:r>
              <a:rPr lang="en-US" dirty="0"/>
              <a:t>Faster and more efficient data transport</a:t>
            </a:r>
          </a:p>
          <a:p>
            <a:r>
              <a:rPr lang="en-US" dirty="0"/>
              <a:t>Cryptographically secured Internet for Government or Enterprise</a:t>
            </a:r>
          </a:p>
          <a:p>
            <a:r>
              <a:rPr lang="en-US" dirty="0"/>
              <a:t>Real Time Provisioning for Enterprise Bandwidth</a:t>
            </a:r>
          </a:p>
          <a:p>
            <a:r>
              <a:rPr lang="en-US" dirty="0"/>
              <a:t>Optical Bandwidth-on-Demand - Paying for actual bandwidth that is used</a:t>
            </a:r>
          </a:p>
          <a:p>
            <a:r>
              <a:rPr lang="en-US" dirty="0"/>
              <a:t>Leveraging DLT to create invisible endpoints for encrypted transport across public internet.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More cost effective, more secure, and easier to deploy than traditional MPLS.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BaaT (Blockchain-as-a-Transport) revolutionizes the use the public Internet for inexpensive, secure, enterprise-grade, data communications at significant cost reduction from private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circuits.BD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-WAN (Blockchain Defined Wide Area Networking) revolutionizes existing pricing strategies for bandwidth – supporting “bandwidth on demand” for private optical based circuits - the ability to charge customers for the bandwidth they use. Additionally, this product is superior to existing SD-WAN solutions – in terms of security, MPLS and/or Cloud routing and interoperability.</a:t>
            </a:r>
          </a:p>
          <a:p>
            <a:pPr fontAlgn="base"/>
            <a:endParaRPr lang="en-US" sz="2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2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OpenCT platform has been highly inspired by Graphene – a blockchain network created by the same development team that created the </a:t>
            </a:r>
            <a:r>
              <a:rPr lang="en-US" sz="28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Bitshares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28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Steemit</a:t>
            </a:r>
            <a:r>
              <a:rPr lang="en-US" sz="2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platforms. It combines many of the features that were critical for us. OpenCT platform supports:</a:t>
            </a:r>
          </a:p>
          <a:p>
            <a:pPr lvl="1" fontAlgn="base"/>
            <a:r>
              <a:rPr lang="en-US" sz="2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Proof of Duration (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OpenCT created it’s own proof algorithm which when used in combination with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(Proof of Stake) or DPOS (Delegated Proof of Stake) provides for a more democratic approach to mining and consensus. </a:t>
            </a:r>
          </a:p>
          <a:p>
            <a:pPr lvl="1" fontAlgn="base"/>
            <a:r>
              <a:rPr lang="en-US" sz="2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block production rate that is exceptionally fast – 100,000 TPS (Transactions Per Second). </a:t>
            </a:r>
          </a:p>
          <a:p>
            <a:pPr lvl="2" fontAlgn="base"/>
            <a:r>
              <a:rPr lang="en-US" sz="2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comparison: </a:t>
            </a:r>
          </a:p>
          <a:p>
            <a:pPr lvl="3" fontAlgn="base"/>
            <a:r>
              <a:rPr lang="en-US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Bitcoin - 3-7 Transactions per second (TPS) </a:t>
            </a:r>
          </a:p>
          <a:p>
            <a:pPr lvl="3" fontAlgn="base"/>
            <a:r>
              <a:rPr lang="en-US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Ethereum - 15 TPS </a:t>
            </a:r>
          </a:p>
          <a:p>
            <a:pPr lvl="3" fontAlgn="base"/>
            <a:r>
              <a:rPr lang="en-US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 Credit Card Network - 60,000  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EEFE5-911B-2444-812B-F0B741AC7B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3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C43531-93CB-0649-B0EF-02F2B41A00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4BB27-FE26-EE4C-B1DB-DB80AFD1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9D97D-21F5-054B-9D17-B96BC9EFF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FF82F-49C8-4F47-B5AE-95ACE591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7/15/20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808E-44B7-4C4E-8B95-CE852F50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B91B5-9853-E44D-9497-BF004550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3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387C-DC99-8B46-973F-A1C7D0C6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8A037-D486-8A44-81CE-577506783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F4115-AE67-5A48-A280-A0F291D3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8A3C5-144C-354F-B9D0-00D8F968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5CE2-2095-7043-8CF5-03BAA122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4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465F1-4AC4-A74B-8009-342DC983D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7E31B-BC5F-BD43-989F-2CBD77D2F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A23F-B110-5B47-8637-2B03F070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5B7BD-BABC-CC42-A316-71EBB446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950C-D1A5-9D4A-9026-A580B8F4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3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62C22A6-2E91-DE41-87CB-259DB8296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50E47F-EE4F-9246-9A0F-4C7FE488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474E-598D-C44D-A81B-881EFEB2B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2439F-697F-4C4E-820E-63FC022C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944B-8A57-8E4B-9FA6-01F2B59E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BDEA5-4BB3-D545-9469-576B4BE3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4C9D-CCC4-884E-BCA4-F31E42E1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765ED-E818-0140-91FF-3AFB2BB8B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28821-2D42-FB40-AC62-D8998284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7/15/20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2A59A-973A-1E46-8EC5-54DDA114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9D24-C1C2-684F-A7F8-2AF9EA1F4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3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AA12-2B0B-884C-902C-0D464903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7BBA6-135D-2543-9687-23E36DEEF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37F11-058E-2944-A679-FF9B4CBF6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293A9-2BCC-3A42-960B-DA711C37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B6BCD-4DD5-5048-9C80-46CAC934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2C083-5E7B-384D-97E4-44C2B99C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65E8-1FD0-E844-BE82-DEA92174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5DF7C-9480-1240-82CF-41DCAC643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696BF-ACA0-3742-977A-ED33BC0C9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0E60E-EF79-7C48-A348-5FDA0A3E9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C315B-7287-6B46-AE61-B2B593CB9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DD71D-3956-0948-BA14-3D83A0C5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66AEB-53F3-9B4A-86D7-4B982B43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8F3F-9A7D-EE44-B847-F0116485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6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0EA5758-C69B-A549-BA8A-1094EB412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EA1D01-2AC2-244B-85A1-BBD7BFCE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57DD2-8446-9C45-9927-8E5D0F46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142FC-E693-CD45-937E-26992867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78EAB-75B7-DE42-810D-22145CDD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1A886-8EAD-4940-B449-5DD05F3B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68AC6-9E50-D14E-A327-7E1A1F2C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0C024-7E94-2147-A7C4-6FC909BC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6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EE6B1-9844-A94A-B032-10DD01A0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8F3E-3BD8-664B-9765-852A3BEE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D56C3-57AF-FB4C-8BDD-F1B1763AF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CD832-6960-6549-9EF8-B77AEB95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A5A00-30E1-B74F-BF96-AE7A6BE6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9BD3E-4D4B-E841-8305-1EBF0689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3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5620-ADB4-5449-9EEE-BF2238D8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0E952-12D7-0E47-8B54-98CD8199C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836F4-5F47-A44B-AE50-8595B0AFB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DC1BB-9DE5-554E-A293-51A9436D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7/15/20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C9451-56E2-3D4C-92A9-08F408E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B54E1-89B1-404B-85E6-842B3B61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E95914-B7FD-414D-95BE-3218FFF800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D8354-E495-104D-AED1-5F2F7E74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FE64F-CE13-C54C-8382-D22C8558E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D1FE4-88B5-D842-A908-59156F7BA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8AB71-1A47-984D-B825-67E244874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21357-D54B-8745-925C-F3CB28719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6C0F360-32A9-7841-BD59-6991DE14C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907" y="1715256"/>
            <a:ext cx="5722093" cy="838831"/>
          </a:xfrm>
        </p:spPr>
        <p:txBody>
          <a:bodyPr anchor="b">
            <a:normAutofit fontScale="92500"/>
          </a:bodyPr>
          <a:lstStyle/>
          <a:p>
            <a:pPr algn="l" fontAlgn="base"/>
            <a:r>
              <a:rPr lang="en-US" sz="3200" dirty="0">
                <a:solidFill>
                  <a:srgbClr val="000000"/>
                </a:solidFill>
              </a:rPr>
              <a:t>blockchain for telecommunications</a:t>
            </a:r>
          </a:p>
        </p:txBody>
      </p:sp>
      <p:sp>
        <p:nvSpPr>
          <p:cNvPr id="21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6FA8B-D54A-A244-BFFC-A212AAA3EC1D}"/>
              </a:ext>
            </a:extLst>
          </p:cNvPr>
          <p:cNvSpPr txBox="1"/>
          <p:nvPr/>
        </p:nvSpPr>
        <p:spPr>
          <a:xfrm>
            <a:off x="874773" y="590635"/>
            <a:ext cx="41708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OpenCTNet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8966F-2326-E84E-A44E-3D30CFA22617}"/>
              </a:ext>
            </a:extLst>
          </p:cNvPr>
          <p:cNvSpPr txBox="1"/>
          <p:nvPr/>
        </p:nvSpPr>
        <p:spPr>
          <a:xfrm>
            <a:off x="603866" y="4125016"/>
            <a:ext cx="4712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dirty="0"/>
              <a:t>Investor Overview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A0D728-9D20-2843-ACD1-689B7E8F6C20}"/>
              </a:ext>
            </a:extLst>
          </p:cNvPr>
          <p:cNvGrpSpPr/>
          <p:nvPr/>
        </p:nvGrpSpPr>
        <p:grpSpPr>
          <a:xfrm>
            <a:off x="8490149" y="2307180"/>
            <a:ext cx="2962130" cy="2843750"/>
            <a:chOff x="3789561" y="1446358"/>
            <a:chExt cx="2962130" cy="284375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F9641D-5804-3C47-81B1-9B570976B414}"/>
                </a:ext>
              </a:extLst>
            </p:cNvPr>
            <p:cNvSpPr/>
            <p:nvPr/>
          </p:nvSpPr>
          <p:spPr>
            <a:xfrm>
              <a:off x="4619313" y="1446358"/>
              <a:ext cx="198781" cy="204805"/>
            </a:xfrm>
            <a:prstGeom prst="ellips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7BAF3F5-1475-1545-9FD0-F5A322A92B3C}"/>
                </a:ext>
              </a:extLst>
            </p:cNvPr>
            <p:cNvSpPr/>
            <p:nvPr/>
          </p:nvSpPr>
          <p:spPr>
            <a:xfrm>
              <a:off x="5190906" y="4057396"/>
              <a:ext cx="198781" cy="204805"/>
            </a:xfrm>
            <a:prstGeom prst="ellips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355FB81-5FA7-F648-A7C2-50D982C1EAE6}"/>
                </a:ext>
              </a:extLst>
            </p:cNvPr>
            <p:cNvSpPr/>
            <p:nvPr/>
          </p:nvSpPr>
          <p:spPr>
            <a:xfrm>
              <a:off x="4093126" y="3482806"/>
              <a:ext cx="292443" cy="290385"/>
            </a:xfrm>
            <a:prstGeom prst="ellips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6C122E4-A96A-7745-84A9-933E9C26C63D}"/>
                </a:ext>
              </a:extLst>
            </p:cNvPr>
            <p:cNvSpPr/>
            <p:nvPr/>
          </p:nvSpPr>
          <p:spPr>
            <a:xfrm>
              <a:off x="6197894" y="3495162"/>
              <a:ext cx="292443" cy="290385"/>
            </a:xfrm>
            <a:prstGeom prst="ellips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33B0424-3F26-8D4B-BB4C-18BC98E84B89}"/>
                </a:ext>
              </a:extLst>
            </p:cNvPr>
            <p:cNvSpPr/>
            <p:nvPr/>
          </p:nvSpPr>
          <p:spPr>
            <a:xfrm>
              <a:off x="5757168" y="1446358"/>
              <a:ext cx="219456" cy="219456"/>
            </a:xfrm>
            <a:prstGeom prst="ellips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6A96055-47BE-484A-B3AB-C832E2771597}"/>
                </a:ext>
              </a:extLst>
            </p:cNvPr>
            <p:cNvSpPr/>
            <p:nvPr/>
          </p:nvSpPr>
          <p:spPr>
            <a:xfrm>
              <a:off x="3821278" y="2395411"/>
              <a:ext cx="144162" cy="146304"/>
            </a:xfrm>
            <a:prstGeom prst="ellips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FAA5139-8889-2545-A2E1-CED386CCC80F}"/>
                </a:ext>
              </a:extLst>
            </p:cNvPr>
            <p:cNvSpPr/>
            <p:nvPr/>
          </p:nvSpPr>
          <p:spPr>
            <a:xfrm>
              <a:off x="6619874" y="2435574"/>
              <a:ext cx="100584" cy="100584"/>
            </a:xfrm>
            <a:prstGeom prst="ellips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06E1E8E6-2692-6C49-B394-563CA2B6088D}"/>
                </a:ext>
              </a:extLst>
            </p:cNvPr>
            <p:cNvSpPr/>
            <p:nvPr/>
          </p:nvSpPr>
          <p:spPr>
            <a:xfrm rot="10800000">
              <a:off x="5187802" y="2918508"/>
              <a:ext cx="201168" cy="1371600"/>
            </a:xfrm>
            <a:prstGeom prst="triangl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058D036-CB31-9B40-97E5-C404F30AB71C}"/>
                </a:ext>
              </a:extLst>
            </p:cNvPr>
            <p:cNvSpPr/>
            <p:nvPr/>
          </p:nvSpPr>
          <p:spPr>
            <a:xfrm>
              <a:off x="5144074" y="2601268"/>
              <a:ext cx="292443" cy="290385"/>
            </a:xfrm>
            <a:prstGeom prst="ellips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AA29573-CC1E-2C42-AEA2-65A033397D44}"/>
                </a:ext>
              </a:extLst>
            </p:cNvPr>
            <p:cNvSpPr/>
            <p:nvPr/>
          </p:nvSpPr>
          <p:spPr>
            <a:xfrm>
              <a:off x="5178905" y="4044338"/>
              <a:ext cx="219456" cy="219456"/>
            </a:xfrm>
            <a:prstGeom prst="ellips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CF957AA8-B36A-8945-BA20-6F6BE01109AD}"/>
                </a:ext>
              </a:extLst>
            </p:cNvPr>
            <p:cNvSpPr/>
            <p:nvPr/>
          </p:nvSpPr>
          <p:spPr>
            <a:xfrm rot="7546537">
              <a:off x="5735241" y="2564366"/>
              <a:ext cx="201168" cy="1371600"/>
            </a:xfrm>
            <a:prstGeom prst="triangl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0F6CCB6D-E022-5B4A-8C4D-D4EF87125D4D}"/>
                </a:ext>
              </a:extLst>
            </p:cNvPr>
            <p:cNvSpPr/>
            <p:nvPr/>
          </p:nvSpPr>
          <p:spPr>
            <a:xfrm rot="4608255">
              <a:off x="5965307" y="1945118"/>
              <a:ext cx="201168" cy="1371600"/>
            </a:xfrm>
            <a:prstGeom prst="triangl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D691181A-FA4A-404B-A2CA-7CCC35420E8F}"/>
                </a:ext>
              </a:extLst>
            </p:cNvPr>
            <p:cNvSpPr/>
            <p:nvPr/>
          </p:nvSpPr>
          <p:spPr>
            <a:xfrm rot="1543989">
              <a:off x="5504959" y="1457637"/>
              <a:ext cx="201168" cy="1371600"/>
            </a:xfrm>
            <a:prstGeom prst="triangl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1C611ECA-713A-0F47-B374-9DD2A08EC8A3}"/>
                </a:ext>
              </a:extLst>
            </p:cNvPr>
            <p:cNvSpPr/>
            <p:nvPr/>
          </p:nvSpPr>
          <p:spPr>
            <a:xfrm rot="20220077">
              <a:off x="4871728" y="1456307"/>
              <a:ext cx="201168" cy="1371600"/>
            </a:xfrm>
            <a:prstGeom prst="triangl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04E9908C-9F92-E844-9C36-1A6DB072A4A7}"/>
                </a:ext>
              </a:extLst>
            </p:cNvPr>
            <p:cNvSpPr/>
            <p:nvPr/>
          </p:nvSpPr>
          <p:spPr>
            <a:xfrm rot="16992942">
              <a:off x="4374777" y="1929310"/>
              <a:ext cx="201168" cy="1371600"/>
            </a:xfrm>
            <a:prstGeom prst="triangl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251782E9-1C14-314E-AFAF-2C9FE4467A0F}"/>
                </a:ext>
              </a:extLst>
            </p:cNvPr>
            <p:cNvSpPr/>
            <p:nvPr/>
          </p:nvSpPr>
          <p:spPr>
            <a:xfrm rot="13882869">
              <a:off x="4609157" y="2574593"/>
              <a:ext cx="201168" cy="1371600"/>
            </a:xfrm>
            <a:prstGeom prst="triangle">
              <a:avLst/>
            </a:prstGeom>
            <a:solidFill>
              <a:srgbClr val="1A0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18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715B6-8EDD-254F-B5A0-4BA534C7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 Projects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E923209-945E-419D-999D-03CC8933F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452312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93B11AE-3080-8446-A18A-9FC06EF87E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6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B58E8-01D8-8745-AD1B-8DC02F99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Pipeline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4A3E5-0F1A-EB46-980C-C5279417F1E0}"/>
              </a:ext>
            </a:extLst>
          </p:cNvPr>
          <p:cNvSpPr txBox="1">
            <a:spLocks/>
          </p:cNvSpPr>
          <p:nvPr/>
        </p:nvSpPr>
        <p:spPr>
          <a:xfrm>
            <a:off x="1055206" y="3126336"/>
            <a:ext cx="3810000" cy="30495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NITEC</a:t>
            </a:r>
          </a:p>
          <a:p>
            <a:r>
              <a:rPr lang="en-US" dirty="0" err="1"/>
              <a:t>Kazakhtelecom</a:t>
            </a:r>
            <a:r>
              <a:rPr lang="en-US" dirty="0"/>
              <a:t> </a:t>
            </a:r>
          </a:p>
          <a:p>
            <a:r>
              <a:rPr lang="en-US" dirty="0"/>
              <a:t>Uzbekistan</a:t>
            </a:r>
          </a:p>
          <a:p>
            <a:r>
              <a:rPr lang="en-US" dirty="0"/>
              <a:t>Azerbaijan</a:t>
            </a:r>
          </a:p>
          <a:p>
            <a:r>
              <a:rPr lang="en-US" dirty="0"/>
              <a:t>Kyrgyzstan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E5766AF-7FDE-8047-B934-B014E619A113}"/>
              </a:ext>
            </a:extLst>
          </p:cNvPr>
          <p:cNvSpPr txBox="1">
            <a:spLocks/>
          </p:cNvSpPr>
          <p:nvPr/>
        </p:nvSpPr>
        <p:spPr>
          <a:xfrm>
            <a:off x="4582369" y="3084397"/>
            <a:ext cx="3325639" cy="30495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Cloudwalk</a:t>
            </a:r>
            <a:endParaRPr lang="en-US" dirty="0"/>
          </a:p>
          <a:p>
            <a:r>
              <a:rPr lang="en-US" dirty="0" err="1"/>
              <a:t>Cambricon</a:t>
            </a:r>
            <a:r>
              <a:rPr lang="en-US" dirty="0"/>
              <a:t> Tech</a:t>
            </a:r>
          </a:p>
          <a:p>
            <a:r>
              <a:rPr lang="en-US" dirty="0"/>
              <a:t>CETC</a:t>
            </a:r>
          </a:p>
          <a:p>
            <a:r>
              <a:rPr lang="en-US" dirty="0"/>
              <a:t>Thailand CAT</a:t>
            </a:r>
          </a:p>
          <a:p>
            <a:r>
              <a:rPr lang="en-US" dirty="0"/>
              <a:t>TATA Consulting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89514-78EA-3847-9245-8CC1ED8630BE}"/>
              </a:ext>
            </a:extLst>
          </p:cNvPr>
          <p:cNvSpPr txBox="1"/>
          <p:nvPr/>
        </p:nvSpPr>
        <p:spPr>
          <a:xfrm>
            <a:off x="8302194" y="3084397"/>
            <a:ext cx="35339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SES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Agorai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Deutsche Telekom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4E441B1-074C-844B-88D5-FA704935B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F7EBD-CE61-BE41-8B9A-02593657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Competition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A73DB-24D6-2C44-8DD3-C176826DEE4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849391" y="813683"/>
            <a:ext cx="5868785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Existing</a:t>
            </a:r>
            <a:r>
              <a:rPr lang="en-US" sz="3200" baseline="0" dirty="0">
                <a:solidFill>
                  <a:srgbClr val="000000"/>
                </a:solidFill>
              </a:rPr>
              <a:t> technologies: 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MPLS</a:t>
            </a:r>
            <a:endParaRPr lang="en-US" sz="3200" baseline="0" dirty="0">
              <a:solidFill>
                <a:srgbClr val="000000"/>
              </a:solidFill>
            </a:endParaRPr>
          </a:p>
          <a:p>
            <a:pPr lvl="1"/>
            <a:r>
              <a:rPr lang="en-US" sz="3200" baseline="0" dirty="0">
                <a:solidFill>
                  <a:srgbClr val="000000"/>
                </a:solidFill>
              </a:rPr>
              <a:t>SD-WAN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VPN</a:t>
            </a:r>
            <a:endParaRPr lang="en-US" sz="3200" baseline="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Existing Telco’s 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Leasing Fiber Optic networks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Private Circuits</a:t>
            </a:r>
          </a:p>
          <a:p>
            <a:pPr lvl="1"/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EACBC7F-E7F0-884B-93BA-89FE8D1E5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8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BF67-51F3-5145-A7AF-C2019A3A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494130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Financials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F942CBB-8AED-154E-9D59-7FC17F358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371222"/>
              </p:ext>
            </p:extLst>
          </p:nvPr>
        </p:nvGraphicFramePr>
        <p:xfrm>
          <a:off x="800502" y="371721"/>
          <a:ext cx="10590997" cy="320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52DBED7-6664-504E-8741-B857CF1E2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40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C88C-6D65-494F-8569-5E3A5E80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E6A6-E59A-9B4B-A6B5-6073EFDFE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88" y="2058036"/>
            <a:ext cx="1917700" cy="2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154EEB-81CC-734F-8879-F6030C227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390" y="2058036"/>
            <a:ext cx="1917700" cy="2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32483E-80CA-7044-BC0B-ACF42DE7B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492" y="2058036"/>
            <a:ext cx="1917700" cy="25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716578-32DA-9A45-B5E4-510047979DBE}"/>
              </a:ext>
            </a:extLst>
          </p:cNvPr>
          <p:cNvSpPr txBox="1"/>
          <p:nvPr/>
        </p:nvSpPr>
        <p:spPr>
          <a:xfrm>
            <a:off x="1050288" y="5015547"/>
            <a:ext cx="191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Mayande</a:t>
            </a:r>
            <a:r>
              <a:rPr lang="en-US" b="1" dirty="0"/>
              <a:t> Walker</a:t>
            </a:r>
          </a:p>
          <a:p>
            <a:pPr algn="ctr" fontAlgn="base"/>
            <a:r>
              <a:rPr lang="en-US" b="1" dirty="0"/>
              <a:t>CEO</a:t>
            </a:r>
          </a:p>
          <a:p>
            <a:pPr algn="ctr" fontAlgn="base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A7F8C2-E415-5E41-9976-CE86C8510709}"/>
              </a:ext>
            </a:extLst>
          </p:cNvPr>
          <p:cNvSpPr txBox="1"/>
          <p:nvPr/>
        </p:nvSpPr>
        <p:spPr>
          <a:xfrm>
            <a:off x="8945422" y="5015547"/>
            <a:ext cx="191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/>
              <a:t>Rob Lewis</a:t>
            </a:r>
            <a:br>
              <a:rPr lang="en-US" b="1" dirty="0"/>
            </a:br>
            <a:r>
              <a:rPr lang="en-US" b="1" dirty="0"/>
              <a:t>Director PM</a:t>
            </a:r>
          </a:p>
          <a:p>
            <a:pPr algn="ctr" fontAlgn="base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8DF8D2-C3DE-AD42-968F-64AEE103B1CC}"/>
              </a:ext>
            </a:extLst>
          </p:cNvPr>
          <p:cNvSpPr txBox="1"/>
          <p:nvPr/>
        </p:nvSpPr>
        <p:spPr>
          <a:xfrm>
            <a:off x="3628390" y="5015547"/>
            <a:ext cx="191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/>
              <a:t>Jeffrey Doyle</a:t>
            </a:r>
            <a:br>
              <a:rPr lang="en-US" b="1" dirty="0"/>
            </a:br>
            <a:r>
              <a:rPr lang="en-US" b="1" dirty="0"/>
              <a:t>CTO</a:t>
            </a:r>
          </a:p>
          <a:p>
            <a:pPr algn="ctr" fontAlgn="base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9D53B5-A4D7-2B44-80C2-231BCF03EF13}"/>
              </a:ext>
            </a:extLst>
          </p:cNvPr>
          <p:cNvSpPr txBox="1"/>
          <p:nvPr/>
        </p:nvSpPr>
        <p:spPr>
          <a:xfrm>
            <a:off x="6206492" y="5015547"/>
            <a:ext cx="191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b="1" dirty="0"/>
              <a:t>Paul Valenzuela</a:t>
            </a:r>
            <a:br>
              <a:rPr lang="en-US" b="1" dirty="0"/>
            </a:br>
            <a:r>
              <a:rPr lang="en-US" b="1" dirty="0"/>
              <a:t>CSO</a:t>
            </a:r>
          </a:p>
          <a:p>
            <a:pPr algn="ctr" fontAlgn="base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4436865-4D4F-B44A-A6BE-9BADA8B8CC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85" t="11960" r="23734" b="29454"/>
          <a:stretch/>
        </p:blipFill>
        <p:spPr>
          <a:xfrm>
            <a:off x="8945422" y="2055813"/>
            <a:ext cx="1917700" cy="25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2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57152-DD5A-8C4C-B5E7-D663ABDF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 of Funds</a:t>
            </a:r>
          </a:p>
        </p:txBody>
      </p:sp>
      <p:graphicFrame>
        <p:nvGraphicFramePr>
          <p:cNvPr id="12" name="Text Placeholder 2">
            <a:extLst>
              <a:ext uri="{FF2B5EF4-FFF2-40B4-BE49-F238E27FC236}">
                <a16:creationId xmlns:a16="http://schemas.microsoft.com/office/drawing/2014/main" id="{80BEE40A-D8C2-4F93-9D31-D81DE0133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535151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2F45FA9-4499-5D40-A468-415A47907C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8B991C-7EBE-D046-A1A5-1E3A7BBE00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aaT Overview - Small" descr="BaaT Overview - Small">
            <a:hlinkClick r:id="" action="ppaction://media"/>
            <a:extLst>
              <a:ext uri="{FF2B5EF4-FFF2-40B4-BE49-F238E27FC236}">
                <a16:creationId xmlns:a16="http://schemas.microsoft.com/office/drawing/2014/main" id="{59BD8DFC-91C2-E14F-A4C5-6E9E330D91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12230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A4D74-E4F6-1346-A323-47D53433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Problem</a:t>
            </a:r>
            <a:r>
              <a:rPr lang="en-US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Statement</a:t>
            </a:r>
            <a:endParaRPr lang="en-US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phic 11" descr="Lock">
            <a:extLst>
              <a:ext uri="{FF2B5EF4-FFF2-40B4-BE49-F238E27FC236}">
                <a16:creationId xmlns:a16="http://schemas.microsoft.com/office/drawing/2014/main" id="{D014D6EA-9577-480F-A9B2-4ED873903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2B526E-4C5C-F54F-91F5-8D739261AC2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0574" y="2421682"/>
            <a:ext cx="5846502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Public Internet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Not suitable for critical applications or secure data communications.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Private Circuits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Costly, cumbersome, and have increasing security threats.</a:t>
            </a:r>
            <a:endParaRPr lang="en-US" baseline="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Virtual Private Networks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Vulnerable to hackers and organizational restrictions.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A0790DC-E202-BD48-B1FC-5C0B4C2FF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7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5E46A-44BA-874E-9E8C-F8BF84E5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Unique Value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590A-F0D5-2842-A810-8318492F995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97809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fontAlgn="base"/>
            <a:r>
              <a:rPr lang="en-US" sz="2000" dirty="0">
                <a:solidFill>
                  <a:srgbClr val="000000"/>
                </a:solidFill>
              </a:rPr>
              <a:t>Our BaaT technology makes your network occur invisible.  </a:t>
            </a:r>
          </a:p>
          <a:p>
            <a:pPr marL="0" fontAlgn="base"/>
            <a:endParaRPr lang="en-US" sz="2000" dirty="0">
              <a:solidFill>
                <a:srgbClr val="000000"/>
              </a:solidFill>
            </a:endParaRPr>
          </a:p>
          <a:p>
            <a:pPr marL="0" fontAlgn="base"/>
            <a:r>
              <a:rPr lang="en-US" sz="2000" dirty="0">
                <a:solidFill>
                  <a:srgbClr val="000000"/>
                </a:solidFill>
              </a:rPr>
              <a:t>If someone can find our invisible network, they can’t access the encrypted data in the network.  </a:t>
            </a:r>
          </a:p>
          <a:p>
            <a:pPr marL="0" fontAlgn="base"/>
            <a:endParaRPr lang="en-US" sz="2000" dirty="0">
              <a:solidFill>
                <a:srgbClr val="000000"/>
              </a:solidFill>
            </a:endParaRPr>
          </a:p>
          <a:p>
            <a:pPr marL="0" fontAlgn="base"/>
            <a:r>
              <a:rPr lang="en-US" sz="2000" dirty="0">
                <a:solidFill>
                  <a:srgbClr val="000000"/>
                </a:solidFill>
              </a:rPr>
              <a:t>BaaT Circuits are 40% cheaper than MPLS Circuits.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6" descr="Unlock">
            <a:extLst>
              <a:ext uri="{FF2B5EF4-FFF2-40B4-BE49-F238E27FC236}">
                <a16:creationId xmlns:a16="http://schemas.microsoft.com/office/drawing/2014/main" id="{7F45EA31-DD14-4279-A716-FA4F01386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C87231-A2B3-A044-8B17-28022A618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96000"/>
            <a:ext cx="264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7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0967"/>
            <a:ext cx="12192000" cy="5497033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12192000" cy="3049325"/>
            <a:chOff x="0" y="3808676"/>
            <a:chExt cx="12192000" cy="304932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1582F7-CE60-6F4E-9FBC-9B238611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48056"/>
            <a:ext cx="9833548" cy="10668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Market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8F10B-D53D-1A49-BB0F-BE3938B1D43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79226" y="2427769"/>
            <a:ext cx="9833548" cy="356713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SD-WAN - $4.1B by 2023</a:t>
            </a:r>
          </a:p>
          <a:p>
            <a:pPr marL="685800" marR="0" lvl="1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The global SD-WAN market size is expected to grow from USD 1.0 billion in 2018 to USD 4.1 billion by 2023, at a Compound Annual Growth Rate (CAGR) of 32.7%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VPN  - $54B by 2024</a:t>
            </a:r>
          </a:p>
          <a:p>
            <a:pPr lvl="1"/>
            <a:r>
              <a:rPr lang="en-US" sz="2000" b="0" i="0" dirty="0">
                <a:solidFill>
                  <a:srgbClr val="FFFFFF"/>
                </a:solidFill>
                <a:effectLst/>
              </a:rPr>
              <a:t>The global virtual private network market is slated to grow from its current value of USD 17 billion to over USD $54 billion by 2024; according to a new research report by Global Market Insights, Inc. The VPN market is propelled by the rising number of advanced and complex cybersecurity threats.</a:t>
            </a:r>
          </a:p>
          <a:p>
            <a:pPr lvl="0"/>
            <a:r>
              <a:rPr lang="en-US" sz="2000" dirty="0">
                <a:solidFill>
                  <a:srgbClr val="FFFFFF"/>
                </a:solidFill>
              </a:rPr>
              <a:t>Fiber Optics Market - $5B by 2021</a:t>
            </a:r>
          </a:p>
          <a:p>
            <a:pPr lvl="1"/>
            <a:r>
              <a:rPr lang="en-US" sz="2000" b="0" i="0" dirty="0">
                <a:solidFill>
                  <a:srgbClr val="FFFFFF"/>
                </a:solidFill>
                <a:effectLst/>
              </a:rPr>
              <a:t>The Global Fiber Optics Market is estimated to be valued at USD 2.85 billion in 2015 and is projected to reach USD 5 billion by 2021, at a CAGR of 9.8% from 2016 to 2021. </a:t>
            </a:r>
          </a:p>
        </p:txBody>
      </p:sp>
    </p:spTree>
    <p:extLst>
      <p:ext uri="{BB962C8B-B14F-4D97-AF65-F5344CB8AC3E}">
        <p14:creationId xmlns:p14="http://schemas.microsoft.com/office/powerpoint/2010/main" val="4265853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20BE47-FB22-454C-BB29-2B8E8D25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Future Of Telecommunications</a:t>
            </a:r>
          </a:p>
        </p:txBody>
      </p:sp>
      <p:graphicFrame>
        <p:nvGraphicFramePr>
          <p:cNvPr id="42" name="Content Placeholder 2">
            <a:extLst>
              <a:ext uri="{FF2B5EF4-FFF2-40B4-BE49-F238E27FC236}">
                <a16:creationId xmlns:a16="http://schemas.microsoft.com/office/drawing/2014/main" id="{2935E2AE-6947-4013-BB08-5BC1E5ACE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655616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454564A-0C18-3445-816C-30352EB08E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5E46A-44BA-874E-9E8C-F8BF84E5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OpenCT Platform</a:t>
            </a:r>
          </a:p>
        </p:txBody>
      </p:sp>
      <p:pic>
        <p:nvPicPr>
          <p:cNvPr id="7" name="Graphic 6" descr="Processor">
            <a:extLst>
              <a:ext uri="{FF2B5EF4-FFF2-40B4-BE49-F238E27FC236}">
                <a16:creationId xmlns:a16="http://schemas.microsoft.com/office/drawing/2014/main" id="{829F3656-B984-41E4-B6CE-73639FF22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341" y="2837712"/>
            <a:ext cx="3217333" cy="3217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590A-F0D5-2842-A810-8318492F995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55869" y="2827419"/>
            <a:ext cx="7315200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US" sz="2400" dirty="0">
                <a:solidFill>
                  <a:srgbClr val="000000"/>
                </a:solidFill>
              </a:rPr>
              <a:t>BaaT 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</a:rPr>
              <a:t>Blockchain-as-a-Transport</a:t>
            </a:r>
          </a:p>
          <a:p>
            <a:pPr fontAlgn="base"/>
            <a:r>
              <a:rPr lang="en-US" sz="2400" b="0" dirty="0">
                <a:solidFill>
                  <a:srgbClr val="000000"/>
                </a:solidFill>
                <a:effectLst/>
              </a:rPr>
              <a:t>BD-WAN </a:t>
            </a:r>
          </a:p>
          <a:p>
            <a:pPr lvl="1" fontAlgn="base"/>
            <a:r>
              <a:rPr lang="en-US" b="0" dirty="0">
                <a:solidFill>
                  <a:srgbClr val="000000"/>
                </a:solidFill>
                <a:effectLst/>
              </a:rPr>
              <a:t>Blockchain Defined Wide Area Network</a:t>
            </a:r>
          </a:p>
          <a:p>
            <a:pPr fontAlgn="base"/>
            <a:r>
              <a:rPr lang="en-US" sz="2400" dirty="0" err="1">
                <a:solidFill>
                  <a:srgbClr val="000000"/>
                </a:solidFill>
              </a:rPr>
              <a:t>Baat</a:t>
            </a:r>
            <a:r>
              <a:rPr lang="en-US" sz="2400" dirty="0">
                <a:solidFill>
                  <a:srgbClr val="000000"/>
                </a:solidFill>
              </a:rPr>
              <a:t> VPN 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</a:rPr>
              <a:t>Blockchain-as-a-Transport Virtual Private Network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7BE8807-BF64-4347-9734-7E14CD899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5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525C40-E0BD-6243-A1E0-F84ED6E2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Business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C56B9-466A-2941-861F-5EB8EAA610C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652655" y="801866"/>
            <a:ext cx="5744003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/>
            <a:r>
              <a:rPr lang="en-US" sz="4000" dirty="0">
                <a:solidFill>
                  <a:srgbClr val="000000"/>
                </a:solidFill>
              </a:rPr>
              <a:t>BaaT Deployments</a:t>
            </a:r>
          </a:p>
          <a:p>
            <a:pPr marL="514350"/>
            <a:r>
              <a:rPr lang="en-US" sz="4000" dirty="0">
                <a:solidFill>
                  <a:srgbClr val="000000"/>
                </a:solidFill>
              </a:rPr>
              <a:t>BD-WAN Deployments</a:t>
            </a:r>
          </a:p>
          <a:p>
            <a:pPr marL="514350"/>
            <a:r>
              <a:rPr lang="en-US" sz="4000" dirty="0">
                <a:solidFill>
                  <a:srgbClr val="000000"/>
                </a:solidFill>
              </a:rPr>
              <a:t>BaaT VPN Deployments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E80DD33-71CD-544D-A7A0-988CA99C7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0" y="6111875"/>
            <a:ext cx="264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54FDB0-11EE-294C-8021-B14A64E1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Roadmap (Milestones)</a:t>
            </a:r>
          </a:p>
        </p:txBody>
      </p:sp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591CBBF6-5681-4372-972B-B0DC60DD6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509591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262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885</Words>
  <Application>Microsoft Macintosh PowerPoint</Application>
  <PresentationFormat>Widescreen</PresentationFormat>
  <Paragraphs>134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The Problem Statement</vt:lpstr>
      <vt:lpstr>Unique Value Statement</vt:lpstr>
      <vt:lpstr>Market Size</vt:lpstr>
      <vt:lpstr>The Future Of Telecommunications</vt:lpstr>
      <vt:lpstr>OpenCT Platform</vt:lpstr>
      <vt:lpstr>Business Model</vt:lpstr>
      <vt:lpstr>Roadmap (Milestones)</vt:lpstr>
      <vt:lpstr>Current Projects</vt:lpstr>
      <vt:lpstr>Pipeline</vt:lpstr>
      <vt:lpstr>Competition</vt:lpstr>
      <vt:lpstr>Financials</vt:lpstr>
      <vt:lpstr>The Team</vt:lpstr>
      <vt:lpstr>Use of Funds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Lewis</dc:creator>
  <cp:lastModifiedBy>Rob Lewis</cp:lastModifiedBy>
  <cp:revision>11</cp:revision>
  <dcterms:created xsi:type="dcterms:W3CDTF">2020-07-15T12:01:37Z</dcterms:created>
  <dcterms:modified xsi:type="dcterms:W3CDTF">2020-07-17T10:06:53Z</dcterms:modified>
</cp:coreProperties>
</file>